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2"/>
  </p:notesMasterIdLst>
  <p:sldIdLst>
    <p:sldId id="257" r:id="rId2"/>
    <p:sldId id="1341" r:id="rId3"/>
    <p:sldId id="1327" r:id="rId4"/>
    <p:sldId id="1338" r:id="rId5"/>
    <p:sldId id="1339" r:id="rId6"/>
    <p:sldId id="1340" r:id="rId7"/>
    <p:sldId id="1348" r:id="rId8"/>
    <p:sldId id="303" r:id="rId9"/>
    <p:sldId id="1342" r:id="rId10"/>
    <p:sldId id="259" r:id="rId11"/>
    <p:sldId id="1343" r:id="rId12"/>
    <p:sldId id="1329" r:id="rId13"/>
    <p:sldId id="1344" r:id="rId14"/>
    <p:sldId id="1331" r:id="rId15"/>
    <p:sldId id="1345" r:id="rId16"/>
    <p:sldId id="1346" r:id="rId17"/>
    <p:sldId id="1335" r:id="rId18"/>
    <p:sldId id="1336" r:id="rId19"/>
    <p:sldId id="1352" r:id="rId20"/>
    <p:sldId id="1317"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AB3F49-872E-F272-6ADB-034F3B40D600}" name="Kotani Masa" initials="KM" userId="22fce95904e19f7e" providerId="Windows Live"/>
  <p188:author id="{0E6EDAAD-DA22-73B1-8A42-F10540FED775}" name="武藤" initials="TM" userId="武藤" providerId="None"/>
  <p188:author id="{51A5DAD3-950D-D430-BB14-156D42EEEB22}" name="Ichikawa" initials="I" userId="Ichikaw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chida" initials="u" lastIdx="1" clrIdx="0">
    <p:extLst>
      <p:ext uri="{19B8F6BF-5375-455C-9EA6-DF929625EA0E}">
        <p15:presenceInfo xmlns:p15="http://schemas.microsoft.com/office/powerpoint/2012/main" userId="uchida" providerId="None"/>
      </p:ext>
    </p:extLst>
  </p:cmAuthor>
  <p:cmAuthor id="2" name="Ichikawa" initials="I" lastIdx="2" clrIdx="1">
    <p:extLst>
      <p:ext uri="{19B8F6BF-5375-455C-9EA6-DF929625EA0E}">
        <p15:presenceInfo xmlns:p15="http://schemas.microsoft.com/office/powerpoint/2012/main" userId="Ichik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3" autoAdjust="0"/>
    <p:restoredTop sz="71311" autoAdjust="0"/>
  </p:normalViewPr>
  <p:slideViewPr>
    <p:cSldViewPr snapToGrid="0">
      <p:cViewPr varScale="1">
        <p:scale>
          <a:sx n="67" d="100"/>
          <a:sy n="67" d="100"/>
        </p:scale>
        <p:origin x="804" y="5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62B01-9014-44E5-9B25-739E358191A7}" type="datetimeFigureOut">
              <a:rPr kumimoji="1" lang="ja-JP" altLang="en-US" smtClean="0"/>
              <a:t>2022/7/25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D50C4-C52D-49D3-9937-4713FA981EA8}" type="slidenum">
              <a:rPr kumimoji="1" lang="ja-JP" altLang="en-US" smtClean="0"/>
              <a:t>‹#›</a:t>
            </a:fld>
            <a:endParaRPr kumimoji="1" lang="ja-JP" altLang="en-US"/>
          </a:p>
        </p:txBody>
      </p:sp>
    </p:spTree>
    <p:extLst>
      <p:ext uri="{BB962C8B-B14F-4D97-AF65-F5344CB8AC3E}">
        <p14:creationId xmlns:p14="http://schemas.microsoft.com/office/powerpoint/2010/main" val="2236677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a:t>
            </a:fld>
            <a:endParaRPr kumimoji="1" lang="ja-JP" altLang="en-US"/>
          </a:p>
        </p:txBody>
      </p:sp>
    </p:spTree>
    <p:extLst>
      <p:ext uri="{BB962C8B-B14F-4D97-AF65-F5344CB8AC3E}">
        <p14:creationId xmlns:p14="http://schemas.microsoft.com/office/powerpoint/2010/main" val="106505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10</a:t>
            </a:fld>
            <a:endParaRPr kumimoji="1" lang="ja-JP" altLang="en-US"/>
          </a:p>
        </p:txBody>
      </p:sp>
    </p:spTree>
    <p:extLst>
      <p:ext uri="{BB962C8B-B14F-4D97-AF65-F5344CB8AC3E}">
        <p14:creationId xmlns:p14="http://schemas.microsoft.com/office/powerpoint/2010/main" val="32774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11</a:t>
            </a:fld>
            <a:endParaRPr kumimoji="1" lang="ja-JP" altLang="en-US"/>
          </a:p>
        </p:txBody>
      </p:sp>
    </p:spTree>
    <p:extLst>
      <p:ext uri="{BB962C8B-B14F-4D97-AF65-F5344CB8AC3E}">
        <p14:creationId xmlns:p14="http://schemas.microsoft.com/office/powerpoint/2010/main" val="301730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12</a:t>
            </a:fld>
            <a:endParaRPr kumimoji="1" lang="ja-JP" altLang="en-US"/>
          </a:p>
        </p:txBody>
      </p:sp>
    </p:spTree>
    <p:extLst>
      <p:ext uri="{BB962C8B-B14F-4D97-AF65-F5344CB8AC3E}">
        <p14:creationId xmlns:p14="http://schemas.microsoft.com/office/powerpoint/2010/main" val="1834161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13</a:t>
            </a:fld>
            <a:endParaRPr kumimoji="1" lang="ja-JP" altLang="en-US"/>
          </a:p>
        </p:txBody>
      </p:sp>
    </p:spTree>
    <p:extLst>
      <p:ext uri="{BB962C8B-B14F-4D97-AF65-F5344CB8AC3E}">
        <p14:creationId xmlns:p14="http://schemas.microsoft.com/office/powerpoint/2010/main" val="252540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14</a:t>
            </a:fld>
            <a:endParaRPr kumimoji="1" lang="ja-JP" altLang="en-US"/>
          </a:p>
        </p:txBody>
      </p:sp>
    </p:spTree>
    <p:extLst>
      <p:ext uri="{BB962C8B-B14F-4D97-AF65-F5344CB8AC3E}">
        <p14:creationId xmlns:p14="http://schemas.microsoft.com/office/powerpoint/2010/main" val="181822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15</a:t>
            </a:fld>
            <a:endParaRPr kumimoji="1" lang="ja-JP" altLang="en-US"/>
          </a:p>
        </p:txBody>
      </p:sp>
    </p:spTree>
    <p:extLst>
      <p:ext uri="{BB962C8B-B14F-4D97-AF65-F5344CB8AC3E}">
        <p14:creationId xmlns:p14="http://schemas.microsoft.com/office/powerpoint/2010/main" val="377894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16</a:t>
            </a:fld>
            <a:endParaRPr kumimoji="1" lang="ja-JP" altLang="en-US"/>
          </a:p>
        </p:txBody>
      </p:sp>
    </p:spTree>
    <p:extLst>
      <p:ext uri="{BB962C8B-B14F-4D97-AF65-F5344CB8AC3E}">
        <p14:creationId xmlns:p14="http://schemas.microsoft.com/office/powerpoint/2010/main" val="153096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17</a:t>
            </a:fld>
            <a:endParaRPr kumimoji="1" lang="ja-JP" altLang="en-US"/>
          </a:p>
        </p:txBody>
      </p:sp>
    </p:spTree>
    <p:extLst>
      <p:ext uri="{BB962C8B-B14F-4D97-AF65-F5344CB8AC3E}">
        <p14:creationId xmlns:p14="http://schemas.microsoft.com/office/powerpoint/2010/main" val="8599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a:p>
            <a:endParaRPr kumimoji="1" lang="en-US" altLang="ja-JP"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18</a:t>
            </a:fld>
            <a:endParaRPr kumimoji="1" lang="ja-JP" altLang="en-US"/>
          </a:p>
        </p:txBody>
      </p:sp>
    </p:spTree>
    <p:extLst>
      <p:ext uri="{BB962C8B-B14F-4D97-AF65-F5344CB8AC3E}">
        <p14:creationId xmlns:p14="http://schemas.microsoft.com/office/powerpoint/2010/main" val="416786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19</a:t>
            </a:fld>
            <a:endParaRPr kumimoji="1" lang="ja-JP" altLang="en-US"/>
          </a:p>
        </p:txBody>
      </p:sp>
    </p:spTree>
    <p:extLst>
      <p:ext uri="{BB962C8B-B14F-4D97-AF65-F5344CB8AC3E}">
        <p14:creationId xmlns:p14="http://schemas.microsoft.com/office/powerpoint/2010/main" val="11279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a:p>
            <a:endParaRPr kumimoji="1" lang="en-US" altLang="ja-JP" b="1" dirty="0"/>
          </a:p>
          <a:p>
            <a:endParaRPr kumimoji="1" lang="en-US" altLang="ja-JP"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2</a:t>
            </a:fld>
            <a:endParaRPr kumimoji="1" lang="ja-JP" altLang="en-US"/>
          </a:p>
        </p:txBody>
      </p:sp>
    </p:spTree>
    <p:extLst>
      <p:ext uri="{BB962C8B-B14F-4D97-AF65-F5344CB8AC3E}">
        <p14:creationId xmlns:p14="http://schemas.microsoft.com/office/powerpoint/2010/main" val="360990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20</a:t>
            </a:fld>
            <a:endParaRPr kumimoji="1" lang="ja-JP" altLang="en-US"/>
          </a:p>
        </p:txBody>
      </p:sp>
    </p:spTree>
    <p:extLst>
      <p:ext uri="{BB962C8B-B14F-4D97-AF65-F5344CB8AC3E}">
        <p14:creationId xmlns:p14="http://schemas.microsoft.com/office/powerpoint/2010/main" val="357924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3</a:t>
            </a:fld>
            <a:endParaRPr kumimoji="1" lang="ja-JP" altLang="en-US"/>
          </a:p>
        </p:txBody>
      </p:sp>
    </p:spTree>
    <p:extLst>
      <p:ext uri="{BB962C8B-B14F-4D97-AF65-F5344CB8AC3E}">
        <p14:creationId xmlns:p14="http://schemas.microsoft.com/office/powerpoint/2010/main" val="383462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4</a:t>
            </a:fld>
            <a:endParaRPr kumimoji="1" lang="ja-JP" altLang="en-US"/>
          </a:p>
        </p:txBody>
      </p:sp>
    </p:spTree>
    <p:extLst>
      <p:ext uri="{BB962C8B-B14F-4D97-AF65-F5344CB8AC3E}">
        <p14:creationId xmlns:p14="http://schemas.microsoft.com/office/powerpoint/2010/main" val="255288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5</a:t>
            </a:fld>
            <a:endParaRPr kumimoji="1" lang="ja-JP" altLang="en-US"/>
          </a:p>
        </p:txBody>
      </p:sp>
    </p:spTree>
    <p:extLst>
      <p:ext uri="{BB962C8B-B14F-4D97-AF65-F5344CB8AC3E}">
        <p14:creationId xmlns:p14="http://schemas.microsoft.com/office/powerpoint/2010/main" val="151642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6</a:t>
            </a:fld>
            <a:endParaRPr kumimoji="1" lang="ja-JP" altLang="en-US"/>
          </a:p>
        </p:txBody>
      </p:sp>
    </p:spTree>
    <p:extLst>
      <p:ext uri="{BB962C8B-B14F-4D97-AF65-F5344CB8AC3E}">
        <p14:creationId xmlns:p14="http://schemas.microsoft.com/office/powerpoint/2010/main" val="9948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7</a:t>
            </a:fld>
            <a:endParaRPr kumimoji="1" lang="ja-JP" altLang="en-US"/>
          </a:p>
        </p:txBody>
      </p:sp>
    </p:spTree>
    <p:extLst>
      <p:ext uri="{BB962C8B-B14F-4D97-AF65-F5344CB8AC3E}">
        <p14:creationId xmlns:p14="http://schemas.microsoft.com/office/powerpoint/2010/main" val="65573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8</a:t>
            </a:fld>
            <a:endParaRPr kumimoji="1" lang="ja-JP" altLang="en-US"/>
          </a:p>
        </p:txBody>
      </p:sp>
    </p:spTree>
    <p:extLst>
      <p:ext uri="{BB962C8B-B14F-4D97-AF65-F5344CB8AC3E}">
        <p14:creationId xmlns:p14="http://schemas.microsoft.com/office/powerpoint/2010/main" val="361752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p>
        </p:txBody>
      </p:sp>
      <p:sp>
        <p:nvSpPr>
          <p:cNvPr id="4" name="スライド番号プレースホルダー 3"/>
          <p:cNvSpPr>
            <a:spLocks noGrp="1"/>
          </p:cNvSpPr>
          <p:nvPr>
            <p:ph type="sldNum" sz="quarter" idx="5"/>
          </p:nvPr>
        </p:nvSpPr>
        <p:spPr/>
        <p:txBody>
          <a:bodyPr/>
          <a:lstStyle/>
          <a:p>
            <a:fld id="{A73D50C4-C52D-49D3-9937-4713FA981EA8}" type="slidenum">
              <a:rPr kumimoji="1" lang="ja-JP" altLang="en-US" smtClean="0"/>
              <a:t>9</a:t>
            </a:fld>
            <a:endParaRPr kumimoji="1" lang="ja-JP" altLang="en-US"/>
          </a:p>
        </p:txBody>
      </p:sp>
    </p:spTree>
    <p:extLst>
      <p:ext uri="{BB962C8B-B14F-4D97-AF65-F5344CB8AC3E}">
        <p14:creationId xmlns:p14="http://schemas.microsoft.com/office/powerpoint/2010/main" val="253839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B7FB55-8616-4894-9B08-A60F339F50F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FCF8D89-CB8F-42B0-803B-7B757E4AE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4AE4CD-12AD-45D1-BB11-C9D6BBF0F1A4}"/>
              </a:ext>
            </a:extLst>
          </p:cNvPr>
          <p:cNvSpPr>
            <a:spLocks noGrp="1"/>
          </p:cNvSpPr>
          <p:nvPr>
            <p:ph type="dt" sz="half" idx="10"/>
          </p:nvPr>
        </p:nvSpPr>
        <p:spPr/>
        <p:txBody>
          <a:bodyPr/>
          <a:lstStyle/>
          <a:p>
            <a:r>
              <a:rPr kumimoji="1" lang="ja-JP" altLang="en-US"/>
              <a:t>関係者外秘</a:t>
            </a:r>
          </a:p>
        </p:txBody>
      </p:sp>
      <p:sp>
        <p:nvSpPr>
          <p:cNvPr id="5" name="フッター プレースホルダー 4">
            <a:extLst>
              <a:ext uri="{FF2B5EF4-FFF2-40B4-BE49-F238E27FC236}">
                <a16:creationId xmlns:a16="http://schemas.microsoft.com/office/drawing/2014/main" id="{11069DAE-16CB-479D-9007-6C6F7097FB01}"/>
              </a:ext>
            </a:extLst>
          </p:cNvPr>
          <p:cNvSpPr>
            <a:spLocks noGrp="1"/>
          </p:cNvSpPr>
          <p:nvPr>
            <p:ph type="ftr" sz="quarter" idx="11"/>
          </p:nvPr>
        </p:nvSpPr>
        <p:spPr/>
        <p:txBody>
          <a:bodyPr/>
          <a:lstStyle/>
          <a:p>
            <a:r>
              <a:rPr kumimoji="1" lang="en-US" altLang="ja-JP"/>
              <a:t>©2022 JFSM</a:t>
            </a:r>
            <a:endParaRPr kumimoji="1" lang="ja-JP" altLang="en-US"/>
          </a:p>
        </p:txBody>
      </p:sp>
      <p:sp>
        <p:nvSpPr>
          <p:cNvPr id="6" name="スライド番号プレースホルダー 5">
            <a:extLst>
              <a:ext uri="{FF2B5EF4-FFF2-40B4-BE49-F238E27FC236}">
                <a16:creationId xmlns:a16="http://schemas.microsoft.com/office/drawing/2014/main" id="{B56D2CE4-3B27-464A-B9AA-C87B5BB541ED}"/>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4246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CE8553-942A-4BFA-8B6B-8AB4269F26C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787ED0-5D1D-40B1-99D7-8BD1EAC3AD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B65191-1A7D-4157-82D9-29DC228B6BDF}"/>
              </a:ext>
            </a:extLst>
          </p:cNvPr>
          <p:cNvSpPr>
            <a:spLocks noGrp="1"/>
          </p:cNvSpPr>
          <p:nvPr>
            <p:ph type="dt" sz="half" idx="10"/>
          </p:nvPr>
        </p:nvSpPr>
        <p:spPr/>
        <p:txBody>
          <a:bodyPr/>
          <a:lstStyle/>
          <a:p>
            <a:r>
              <a:rPr kumimoji="1" lang="ja-JP" altLang="en-US"/>
              <a:t>関係者外秘</a:t>
            </a:r>
          </a:p>
        </p:txBody>
      </p:sp>
      <p:sp>
        <p:nvSpPr>
          <p:cNvPr id="5" name="フッター プレースホルダー 4">
            <a:extLst>
              <a:ext uri="{FF2B5EF4-FFF2-40B4-BE49-F238E27FC236}">
                <a16:creationId xmlns:a16="http://schemas.microsoft.com/office/drawing/2014/main" id="{7225E566-04C3-418B-99DC-EA4097444780}"/>
              </a:ext>
            </a:extLst>
          </p:cNvPr>
          <p:cNvSpPr>
            <a:spLocks noGrp="1"/>
          </p:cNvSpPr>
          <p:nvPr>
            <p:ph type="ftr" sz="quarter" idx="11"/>
          </p:nvPr>
        </p:nvSpPr>
        <p:spPr/>
        <p:txBody>
          <a:bodyPr/>
          <a:lstStyle/>
          <a:p>
            <a:r>
              <a:rPr kumimoji="1" lang="en-US" altLang="ja-JP"/>
              <a:t>©2022 JFSM</a:t>
            </a:r>
            <a:endParaRPr kumimoji="1" lang="ja-JP" altLang="en-US"/>
          </a:p>
        </p:txBody>
      </p:sp>
      <p:sp>
        <p:nvSpPr>
          <p:cNvPr id="6" name="スライド番号プレースホルダー 5">
            <a:extLst>
              <a:ext uri="{FF2B5EF4-FFF2-40B4-BE49-F238E27FC236}">
                <a16:creationId xmlns:a16="http://schemas.microsoft.com/office/drawing/2014/main" id="{55589E03-66C7-4488-BBDF-474F49B7B8DA}"/>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214400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B0BADFE-5074-4CB6-9F4D-4DBECF49118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781608-A25C-4C23-87AC-CD6C75461C9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CBAC9A-FA29-4DA6-B961-AB6196E50B43}"/>
              </a:ext>
            </a:extLst>
          </p:cNvPr>
          <p:cNvSpPr>
            <a:spLocks noGrp="1"/>
          </p:cNvSpPr>
          <p:nvPr>
            <p:ph type="dt" sz="half" idx="10"/>
          </p:nvPr>
        </p:nvSpPr>
        <p:spPr/>
        <p:txBody>
          <a:bodyPr/>
          <a:lstStyle/>
          <a:p>
            <a:r>
              <a:rPr kumimoji="1" lang="ja-JP" altLang="en-US"/>
              <a:t>関係者外秘</a:t>
            </a:r>
          </a:p>
        </p:txBody>
      </p:sp>
      <p:sp>
        <p:nvSpPr>
          <p:cNvPr id="5" name="フッター プレースホルダー 4">
            <a:extLst>
              <a:ext uri="{FF2B5EF4-FFF2-40B4-BE49-F238E27FC236}">
                <a16:creationId xmlns:a16="http://schemas.microsoft.com/office/drawing/2014/main" id="{1DFE5576-51B4-47B2-8BCD-DE6637446D36}"/>
              </a:ext>
            </a:extLst>
          </p:cNvPr>
          <p:cNvSpPr>
            <a:spLocks noGrp="1"/>
          </p:cNvSpPr>
          <p:nvPr>
            <p:ph type="ftr" sz="quarter" idx="11"/>
          </p:nvPr>
        </p:nvSpPr>
        <p:spPr/>
        <p:txBody>
          <a:bodyPr/>
          <a:lstStyle/>
          <a:p>
            <a:r>
              <a:rPr kumimoji="1" lang="en-US" altLang="ja-JP"/>
              <a:t>©2022 JFSM</a:t>
            </a:r>
            <a:endParaRPr kumimoji="1" lang="ja-JP" altLang="en-US"/>
          </a:p>
        </p:txBody>
      </p:sp>
      <p:sp>
        <p:nvSpPr>
          <p:cNvPr id="6" name="スライド番号プレースホルダー 5">
            <a:extLst>
              <a:ext uri="{FF2B5EF4-FFF2-40B4-BE49-F238E27FC236}">
                <a16:creationId xmlns:a16="http://schemas.microsoft.com/office/drawing/2014/main" id="{C5D07B87-0CA4-4FFA-8CC6-864ECCFE28A5}"/>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364978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4DC77-4CB4-4505-8795-E116328C26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073C5D-5374-441E-98FC-37625605397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DAE614-AEFD-48CA-8B6F-1DC0B0795EB5}"/>
              </a:ext>
            </a:extLst>
          </p:cNvPr>
          <p:cNvSpPr>
            <a:spLocks noGrp="1"/>
          </p:cNvSpPr>
          <p:nvPr>
            <p:ph type="dt" sz="half" idx="10"/>
          </p:nvPr>
        </p:nvSpPr>
        <p:spPr/>
        <p:txBody>
          <a:bodyPr/>
          <a:lstStyle/>
          <a:p>
            <a:r>
              <a:rPr kumimoji="1" lang="ja-JP" altLang="en-US"/>
              <a:t>関係者外秘</a:t>
            </a:r>
          </a:p>
        </p:txBody>
      </p:sp>
      <p:sp>
        <p:nvSpPr>
          <p:cNvPr id="5" name="フッター プレースホルダー 4">
            <a:extLst>
              <a:ext uri="{FF2B5EF4-FFF2-40B4-BE49-F238E27FC236}">
                <a16:creationId xmlns:a16="http://schemas.microsoft.com/office/drawing/2014/main" id="{13AC3CF0-6E63-4F14-BD0E-BA71F217F728}"/>
              </a:ext>
            </a:extLst>
          </p:cNvPr>
          <p:cNvSpPr>
            <a:spLocks noGrp="1"/>
          </p:cNvSpPr>
          <p:nvPr>
            <p:ph type="ftr" sz="quarter" idx="11"/>
          </p:nvPr>
        </p:nvSpPr>
        <p:spPr/>
        <p:txBody>
          <a:bodyPr/>
          <a:lstStyle/>
          <a:p>
            <a:r>
              <a:rPr kumimoji="1" lang="en-US" altLang="ja-JP"/>
              <a:t>©2022 JFSM</a:t>
            </a:r>
            <a:endParaRPr kumimoji="1" lang="ja-JP" altLang="en-US"/>
          </a:p>
        </p:txBody>
      </p:sp>
      <p:sp>
        <p:nvSpPr>
          <p:cNvPr id="6" name="スライド番号プレースホルダー 5">
            <a:extLst>
              <a:ext uri="{FF2B5EF4-FFF2-40B4-BE49-F238E27FC236}">
                <a16:creationId xmlns:a16="http://schemas.microsoft.com/office/drawing/2014/main" id="{3F8644BC-4722-4848-AEB7-ADA9AA46117D}"/>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417509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2BA4A-27CD-43CC-AF51-02755A66A3F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A24473-DC8A-4793-8466-16261FDFB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5A43DF-6F08-4384-A8F0-CA7EF1785C80}"/>
              </a:ext>
            </a:extLst>
          </p:cNvPr>
          <p:cNvSpPr>
            <a:spLocks noGrp="1"/>
          </p:cNvSpPr>
          <p:nvPr>
            <p:ph type="dt" sz="half" idx="10"/>
          </p:nvPr>
        </p:nvSpPr>
        <p:spPr/>
        <p:txBody>
          <a:bodyPr/>
          <a:lstStyle/>
          <a:p>
            <a:r>
              <a:rPr kumimoji="1" lang="ja-JP" altLang="en-US"/>
              <a:t>関係者外秘</a:t>
            </a:r>
          </a:p>
        </p:txBody>
      </p:sp>
      <p:sp>
        <p:nvSpPr>
          <p:cNvPr id="5" name="フッター プレースホルダー 4">
            <a:extLst>
              <a:ext uri="{FF2B5EF4-FFF2-40B4-BE49-F238E27FC236}">
                <a16:creationId xmlns:a16="http://schemas.microsoft.com/office/drawing/2014/main" id="{7C63E6BD-730B-4549-A0A3-1F0886F20C00}"/>
              </a:ext>
            </a:extLst>
          </p:cNvPr>
          <p:cNvSpPr>
            <a:spLocks noGrp="1"/>
          </p:cNvSpPr>
          <p:nvPr>
            <p:ph type="ftr" sz="quarter" idx="11"/>
          </p:nvPr>
        </p:nvSpPr>
        <p:spPr/>
        <p:txBody>
          <a:bodyPr/>
          <a:lstStyle/>
          <a:p>
            <a:r>
              <a:rPr kumimoji="1" lang="en-US" altLang="ja-JP"/>
              <a:t>©2022 JFSM</a:t>
            </a:r>
            <a:endParaRPr kumimoji="1" lang="ja-JP" altLang="en-US"/>
          </a:p>
        </p:txBody>
      </p:sp>
      <p:sp>
        <p:nvSpPr>
          <p:cNvPr id="6" name="スライド番号プレースホルダー 5">
            <a:extLst>
              <a:ext uri="{FF2B5EF4-FFF2-40B4-BE49-F238E27FC236}">
                <a16:creationId xmlns:a16="http://schemas.microsoft.com/office/drawing/2014/main" id="{66996975-5937-4391-A350-9DB780FD90D1}"/>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253104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C3ABD-3D64-443A-AB90-EADD4D2EE2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F4168E-876E-4EF8-A545-6AE17B60CF2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0F0B3B-F989-4C84-BFE6-5E37F0DBF77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4E6EE90-62EE-4B9A-90C4-2153D8EC8023}"/>
              </a:ext>
            </a:extLst>
          </p:cNvPr>
          <p:cNvSpPr>
            <a:spLocks noGrp="1"/>
          </p:cNvSpPr>
          <p:nvPr>
            <p:ph type="dt" sz="half" idx="10"/>
          </p:nvPr>
        </p:nvSpPr>
        <p:spPr/>
        <p:txBody>
          <a:bodyPr/>
          <a:lstStyle/>
          <a:p>
            <a:r>
              <a:rPr kumimoji="1" lang="ja-JP" altLang="en-US"/>
              <a:t>関係者外秘</a:t>
            </a:r>
          </a:p>
        </p:txBody>
      </p:sp>
      <p:sp>
        <p:nvSpPr>
          <p:cNvPr id="6" name="フッター プレースホルダー 5">
            <a:extLst>
              <a:ext uri="{FF2B5EF4-FFF2-40B4-BE49-F238E27FC236}">
                <a16:creationId xmlns:a16="http://schemas.microsoft.com/office/drawing/2014/main" id="{FED18F74-2E20-4461-894A-8C44B57D3049}"/>
              </a:ext>
            </a:extLst>
          </p:cNvPr>
          <p:cNvSpPr>
            <a:spLocks noGrp="1"/>
          </p:cNvSpPr>
          <p:nvPr>
            <p:ph type="ftr" sz="quarter" idx="11"/>
          </p:nvPr>
        </p:nvSpPr>
        <p:spPr/>
        <p:txBody>
          <a:bodyPr/>
          <a:lstStyle/>
          <a:p>
            <a:r>
              <a:rPr kumimoji="1" lang="en-US" altLang="ja-JP"/>
              <a:t>©2022 JFSM</a:t>
            </a:r>
            <a:endParaRPr kumimoji="1" lang="ja-JP" altLang="en-US"/>
          </a:p>
        </p:txBody>
      </p:sp>
      <p:sp>
        <p:nvSpPr>
          <p:cNvPr id="7" name="スライド番号プレースホルダー 6">
            <a:extLst>
              <a:ext uri="{FF2B5EF4-FFF2-40B4-BE49-F238E27FC236}">
                <a16:creationId xmlns:a16="http://schemas.microsoft.com/office/drawing/2014/main" id="{84621DB4-CF35-4A48-96EC-E5DF5B8051B7}"/>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307054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718FC0-55F4-48EC-89ED-5D681D27C36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93BD5E-37B0-4742-95A1-5294E1B5C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5A11CC6-C04B-4AFA-A127-CCE5B419518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CC42619-172F-4704-8D27-6049E2055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825A6CC-960E-42A6-916C-89AD9A57A7D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9CDB79F-A26E-49E5-A741-795F5ABF8464}"/>
              </a:ext>
            </a:extLst>
          </p:cNvPr>
          <p:cNvSpPr>
            <a:spLocks noGrp="1"/>
          </p:cNvSpPr>
          <p:nvPr>
            <p:ph type="dt" sz="half" idx="10"/>
          </p:nvPr>
        </p:nvSpPr>
        <p:spPr/>
        <p:txBody>
          <a:bodyPr/>
          <a:lstStyle/>
          <a:p>
            <a:r>
              <a:rPr kumimoji="1" lang="ja-JP" altLang="en-US"/>
              <a:t>関係者外秘</a:t>
            </a:r>
          </a:p>
        </p:txBody>
      </p:sp>
      <p:sp>
        <p:nvSpPr>
          <p:cNvPr id="8" name="フッター プレースホルダー 7">
            <a:extLst>
              <a:ext uri="{FF2B5EF4-FFF2-40B4-BE49-F238E27FC236}">
                <a16:creationId xmlns:a16="http://schemas.microsoft.com/office/drawing/2014/main" id="{FD70437E-2628-4DFE-8616-9D12151B760C}"/>
              </a:ext>
            </a:extLst>
          </p:cNvPr>
          <p:cNvSpPr>
            <a:spLocks noGrp="1"/>
          </p:cNvSpPr>
          <p:nvPr>
            <p:ph type="ftr" sz="quarter" idx="11"/>
          </p:nvPr>
        </p:nvSpPr>
        <p:spPr/>
        <p:txBody>
          <a:bodyPr/>
          <a:lstStyle/>
          <a:p>
            <a:r>
              <a:rPr kumimoji="1" lang="en-US" altLang="ja-JP"/>
              <a:t>©2022 JFSM</a:t>
            </a:r>
            <a:endParaRPr kumimoji="1" lang="ja-JP" altLang="en-US"/>
          </a:p>
        </p:txBody>
      </p:sp>
      <p:sp>
        <p:nvSpPr>
          <p:cNvPr id="9" name="スライド番号プレースホルダー 8">
            <a:extLst>
              <a:ext uri="{FF2B5EF4-FFF2-40B4-BE49-F238E27FC236}">
                <a16:creationId xmlns:a16="http://schemas.microsoft.com/office/drawing/2014/main" id="{AFD16B68-FF63-4CDB-AC74-A073AC083E60}"/>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211465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37C7B-5686-4880-B33E-DC6A0530C8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EBDA04-F7BB-44FC-879A-312A15CBCAD5}"/>
              </a:ext>
            </a:extLst>
          </p:cNvPr>
          <p:cNvSpPr>
            <a:spLocks noGrp="1"/>
          </p:cNvSpPr>
          <p:nvPr>
            <p:ph type="dt" sz="half" idx="10"/>
          </p:nvPr>
        </p:nvSpPr>
        <p:spPr/>
        <p:txBody>
          <a:bodyPr/>
          <a:lstStyle/>
          <a:p>
            <a:r>
              <a:rPr kumimoji="1" lang="ja-JP" altLang="en-US"/>
              <a:t>関係者外秘</a:t>
            </a:r>
          </a:p>
        </p:txBody>
      </p:sp>
      <p:sp>
        <p:nvSpPr>
          <p:cNvPr id="4" name="フッター プレースホルダー 3">
            <a:extLst>
              <a:ext uri="{FF2B5EF4-FFF2-40B4-BE49-F238E27FC236}">
                <a16:creationId xmlns:a16="http://schemas.microsoft.com/office/drawing/2014/main" id="{C162D638-A4E0-408A-B593-EE3A6C6F427D}"/>
              </a:ext>
            </a:extLst>
          </p:cNvPr>
          <p:cNvSpPr>
            <a:spLocks noGrp="1"/>
          </p:cNvSpPr>
          <p:nvPr>
            <p:ph type="ftr" sz="quarter" idx="11"/>
          </p:nvPr>
        </p:nvSpPr>
        <p:spPr/>
        <p:txBody>
          <a:bodyPr/>
          <a:lstStyle/>
          <a:p>
            <a:r>
              <a:rPr kumimoji="1" lang="en-US" altLang="ja-JP"/>
              <a:t>©2022 JFSM</a:t>
            </a:r>
            <a:endParaRPr kumimoji="1" lang="ja-JP" altLang="en-US"/>
          </a:p>
        </p:txBody>
      </p:sp>
      <p:sp>
        <p:nvSpPr>
          <p:cNvPr id="5" name="スライド番号プレースホルダー 4">
            <a:extLst>
              <a:ext uri="{FF2B5EF4-FFF2-40B4-BE49-F238E27FC236}">
                <a16:creationId xmlns:a16="http://schemas.microsoft.com/office/drawing/2014/main" id="{A88B261B-B417-4948-B53F-6C23B6E889CF}"/>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39189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7BE5760-5DF1-4F46-9411-4E985A7D8142}"/>
              </a:ext>
            </a:extLst>
          </p:cNvPr>
          <p:cNvSpPr>
            <a:spLocks noGrp="1"/>
          </p:cNvSpPr>
          <p:nvPr>
            <p:ph type="dt" sz="half" idx="10"/>
          </p:nvPr>
        </p:nvSpPr>
        <p:spPr/>
        <p:txBody>
          <a:bodyPr/>
          <a:lstStyle/>
          <a:p>
            <a:r>
              <a:rPr kumimoji="1" lang="ja-JP" altLang="en-US"/>
              <a:t>関係者外秘</a:t>
            </a:r>
          </a:p>
        </p:txBody>
      </p:sp>
      <p:sp>
        <p:nvSpPr>
          <p:cNvPr id="3" name="フッター プレースホルダー 2">
            <a:extLst>
              <a:ext uri="{FF2B5EF4-FFF2-40B4-BE49-F238E27FC236}">
                <a16:creationId xmlns:a16="http://schemas.microsoft.com/office/drawing/2014/main" id="{B1170EB7-8D2A-4D30-AAD1-FF12898E793E}"/>
              </a:ext>
            </a:extLst>
          </p:cNvPr>
          <p:cNvSpPr>
            <a:spLocks noGrp="1"/>
          </p:cNvSpPr>
          <p:nvPr>
            <p:ph type="ftr" sz="quarter" idx="11"/>
          </p:nvPr>
        </p:nvSpPr>
        <p:spPr/>
        <p:txBody>
          <a:bodyPr/>
          <a:lstStyle/>
          <a:p>
            <a:r>
              <a:rPr kumimoji="1" lang="en-US" altLang="ja-JP"/>
              <a:t>©2022 JFSM</a:t>
            </a:r>
            <a:endParaRPr kumimoji="1" lang="ja-JP" altLang="en-US"/>
          </a:p>
        </p:txBody>
      </p:sp>
      <p:sp>
        <p:nvSpPr>
          <p:cNvPr id="4" name="スライド番号プレースホルダー 3">
            <a:extLst>
              <a:ext uri="{FF2B5EF4-FFF2-40B4-BE49-F238E27FC236}">
                <a16:creationId xmlns:a16="http://schemas.microsoft.com/office/drawing/2014/main" id="{DD2126D9-7703-4CE8-B5C5-0C6566BB6EE1}"/>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370413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80ACBD-6411-4401-B186-BABB09722F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A767F7-A876-498E-A647-AA3F792FC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7141C7-69CE-479D-BE2B-B2622E4A3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94A59-3D74-47D1-9383-1360063DE07A}"/>
              </a:ext>
            </a:extLst>
          </p:cNvPr>
          <p:cNvSpPr>
            <a:spLocks noGrp="1"/>
          </p:cNvSpPr>
          <p:nvPr>
            <p:ph type="dt" sz="half" idx="10"/>
          </p:nvPr>
        </p:nvSpPr>
        <p:spPr/>
        <p:txBody>
          <a:bodyPr/>
          <a:lstStyle/>
          <a:p>
            <a:r>
              <a:rPr kumimoji="1" lang="ja-JP" altLang="en-US"/>
              <a:t>関係者外秘</a:t>
            </a:r>
          </a:p>
        </p:txBody>
      </p:sp>
      <p:sp>
        <p:nvSpPr>
          <p:cNvPr id="6" name="フッター プレースホルダー 5">
            <a:extLst>
              <a:ext uri="{FF2B5EF4-FFF2-40B4-BE49-F238E27FC236}">
                <a16:creationId xmlns:a16="http://schemas.microsoft.com/office/drawing/2014/main" id="{ABAFC961-8818-4B81-9CDE-22AA7953C0BE}"/>
              </a:ext>
            </a:extLst>
          </p:cNvPr>
          <p:cNvSpPr>
            <a:spLocks noGrp="1"/>
          </p:cNvSpPr>
          <p:nvPr>
            <p:ph type="ftr" sz="quarter" idx="11"/>
          </p:nvPr>
        </p:nvSpPr>
        <p:spPr/>
        <p:txBody>
          <a:bodyPr/>
          <a:lstStyle/>
          <a:p>
            <a:r>
              <a:rPr kumimoji="1" lang="en-US" altLang="ja-JP"/>
              <a:t>©2022 JFSM</a:t>
            </a:r>
            <a:endParaRPr kumimoji="1" lang="ja-JP" altLang="en-US"/>
          </a:p>
        </p:txBody>
      </p:sp>
      <p:sp>
        <p:nvSpPr>
          <p:cNvPr id="7" name="スライド番号プレースホルダー 6">
            <a:extLst>
              <a:ext uri="{FF2B5EF4-FFF2-40B4-BE49-F238E27FC236}">
                <a16:creationId xmlns:a16="http://schemas.microsoft.com/office/drawing/2014/main" id="{3BFB473F-602B-4F52-B745-EAC7BAA4BC1C}"/>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29757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3736D-7AAA-4567-8223-63CB7B8C345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73CBDF-9329-4B5D-AD88-A87D0EE9D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8CB7011-BDA7-4A2A-979D-DC5A961DD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18C04A8-A394-46F2-B76D-BA59BE9E60FA}"/>
              </a:ext>
            </a:extLst>
          </p:cNvPr>
          <p:cNvSpPr>
            <a:spLocks noGrp="1"/>
          </p:cNvSpPr>
          <p:nvPr>
            <p:ph type="dt" sz="half" idx="10"/>
          </p:nvPr>
        </p:nvSpPr>
        <p:spPr/>
        <p:txBody>
          <a:bodyPr/>
          <a:lstStyle/>
          <a:p>
            <a:r>
              <a:rPr kumimoji="1" lang="ja-JP" altLang="en-US"/>
              <a:t>関係者外秘</a:t>
            </a:r>
          </a:p>
        </p:txBody>
      </p:sp>
      <p:sp>
        <p:nvSpPr>
          <p:cNvPr id="6" name="フッター プレースホルダー 5">
            <a:extLst>
              <a:ext uri="{FF2B5EF4-FFF2-40B4-BE49-F238E27FC236}">
                <a16:creationId xmlns:a16="http://schemas.microsoft.com/office/drawing/2014/main" id="{1E4E8A2B-BB6C-4D20-880A-5E97492B6A85}"/>
              </a:ext>
            </a:extLst>
          </p:cNvPr>
          <p:cNvSpPr>
            <a:spLocks noGrp="1"/>
          </p:cNvSpPr>
          <p:nvPr>
            <p:ph type="ftr" sz="quarter" idx="11"/>
          </p:nvPr>
        </p:nvSpPr>
        <p:spPr/>
        <p:txBody>
          <a:bodyPr/>
          <a:lstStyle/>
          <a:p>
            <a:r>
              <a:rPr kumimoji="1" lang="en-US" altLang="ja-JP"/>
              <a:t>©2022 JFSM</a:t>
            </a:r>
            <a:endParaRPr kumimoji="1" lang="ja-JP" altLang="en-US"/>
          </a:p>
        </p:txBody>
      </p:sp>
      <p:sp>
        <p:nvSpPr>
          <p:cNvPr id="7" name="スライド番号プレースホルダー 6">
            <a:extLst>
              <a:ext uri="{FF2B5EF4-FFF2-40B4-BE49-F238E27FC236}">
                <a16:creationId xmlns:a16="http://schemas.microsoft.com/office/drawing/2014/main" id="{3D507F35-3F6C-4F88-A6C7-05C248248084}"/>
              </a:ext>
            </a:extLst>
          </p:cNvPr>
          <p:cNvSpPr>
            <a:spLocks noGrp="1"/>
          </p:cNvSpPr>
          <p:nvPr>
            <p:ph type="sldNum" sz="quarter" idx="12"/>
          </p:nvPr>
        </p:nvSpPr>
        <p:spPr/>
        <p:txBody>
          <a:body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216368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2FCBBAF-3FE4-47B5-8C50-130E4D3394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05C17E-976C-40AE-AF3E-84F08DF52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9965A1-CAFE-4858-98AC-5A99889D0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ja-JP" altLang="en-US"/>
              <a:t>関係者外秘</a:t>
            </a:r>
          </a:p>
        </p:txBody>
      </p:sp>
      <p:sp>
        <p:nvSpPr>
          <p:cNvPr id="5" name="フッター プレースホルダー 4">
            <a:extLst>
              <a:ext uri="{FF2B5EF4-FFF2-40B4-BE49-F238E27FC236}">
                <a16:creationId xmlns:a16="http://schemas.microsoft.com/office/drawing/2014/main" id="{03718933-6395-4A3B-87AA-22C32AA11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©2022 JFSM</a:t>
            </a:r>
            <a:endParaRPr kumimoji="1" lang="ja-JP" altLang="en-US"/>
          </a:p>
        </p:txBody>
      </p:sp>
      <p:sp>
        <p:nvSpPr>
          <p:cNvPr id="6" name="スライド番号プレースホルダー 5">
            <a:extLst>
              <a:ext uri="{FF2B5EF4-FFF2-40B4-BE49-F238E27FC236}">
                <a16:creationId xmlns:a16="http://schemas.microsoft.com/office/drawing/2014/main" id="{CE8FA083-86CA-40C9-8E84-7AC0D51AD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1B078-2816-4FA2-99E3-ED65DD0CBA83}" type="slidenum">
              <a:rPr kumimoji="1" lang="ja-JP" altLang="en-US" smtClean="0"/>
              <a:t>‹#›</a:t>
            </a:fld>
            <a:endParaRPr kumimoji="1" lang="ja-JP" altLang="en-US"/>
          </a:p>
        </p:txBody>
      </p:sp>
    </p:spTree>
    <p:extLst>
      <p:ext uri="{BB962C8B-B14F-4D97-AF65-F5344CB8AC3E}">
        <p14:creationId xmlns:p14="http://schemas.microsoft.com/office/powerpoint/2010/main" val="1166199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jfsm.or.jp/"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EE4FEDE-6D12-4A07-8028-61A7933C8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427" y="4944544"/>
            <a:ext cx="5681966" cy="715586"/>
          </a:xfrm>
          <a:prstGeom prst="rect">
            <a:avLst/>
          </a:prstGeom>
        </p:spPr>
      </p:pic>
      <p:sp>
        <p:nvSpPr>
          <p:cNvPr id="12" name="タイトル 11">
            <a:extLst>
              <a:ext uri="{FF2B5EF4-FFF2-40B4-BE49-F238E27FC236}">
                <a16:creationId xmlns:a16="http://schemas.microsoft.com/office/drawing/2014/main" id="{28440DAC-EEB8-4C04-853D-A32C968B1CE9}"/>
              </a:ext>
            </a:extLst>
          </p:cNvPr>
          <p:cNvSpPr>
            <a:spLocks noGrp="1"/>
          </p:cNvSpPr>
          <p:nvPr>
            <p:ph type="ctrTitle"/>
          </p:nvPr>
        </p:nvSpPr>
        <p:spPr>
          <a:xfrm>
            <a:off x="429370" y="2583159"/>
            <a:ext cx="11112649" cy="1568275"/>
          </a:xfrm>
        </p:spPr>
        <p:txBody>
          <a:bodyPr anchor="ctr">
            <a:normAutofit/>
          </a:bodyPr>
          <a:lstStyle/>
          <a:p>
            <a:r>
              <a:rPr lang="ja-JP" altLang="en-US" sz="3600" b="1" dirty="0">
                <a:latin typeface="Meiryo UI" panose="020B0604030504040204" pitchFamily="50" charset="-128"/>
                <a:ea typeface="Meiryo UI" panose="020B0604030504040204" pitchFamily="50" charset="-128"/>
              </a:rPr>
              <a:t>取り組みやすくなった</a:t>
            </a:r>
            <a:r>
              <a:rPr lang="en-US" altLang="ja-JP" sz="3600" b="1" dirty="0">
                <a:latin typeface="Meiryo UI" panose="020B0604030504040204" pitchFamily="50" charset="-128"/>
                <a:ea typeface="Meiryo UI" panose="020B0604030504040204" pitchFamily="50" charset="-128"/>
              </a:rPr>
              <a:t>JFS-B</a:t>
            </a:r>
            <a:r>
              <a:rPr lang="ja-JP" altLang="en-US" sz="3600" b="1" dirty="0">
                <a:latin typeface="Meiryo UI" panose="020B0604030504040204" pitchFamily="50" charset="-128"/>
                <a:ea typeface="Meiryo UI" panose="020B0604030504040204" pitchFamily="50" charset="-128"/>
              </a:rPr>
              <a:t>から</a:t>
            </a:r>
            <a:r>
              <a:rPr lang="en-US" altLang="ja-JP" sz="3600" b="1" dirty="0">
                <a:latin typeface="Meiryo UI" panose="020B0604030504040204" pitchFamily="50" charset="-128"/>
                <a:ea typeface="Meiryo UI" panose="020B0604030504040204" pitchFamily="50" charset="-128"/>
              </a:rPr>
              <a:t>JFS-C</a:t>
            </a:r>
            <a:r>
              <a:rPr lang="ja-JP" altLang="en-US" sz="3600" b="1" dirty="0">
                <a:latin typeface="Meiryo UI" panose="020B0604030504040204" pitchFamily="50" charset="-128"/>
                <a:ea typeface="Meiryo UI" panose="020B0604030504040204" pitchFamily="50" charset="-128"/>
              </a:rPr>
              <a:t>へのステップアップ</a:t>
            </a:r>
            <a:endParaRPr lang="ja-JP" altLang="en-US" dirty="0"/>
          </a:p>
        </p:txBody>
      </p:sp>
      <p:sp>
        <p:nvSpPr>
          <p:cNvPr id="9" name="フッター プレースホルダー 8">
            <a:extLst>
              <a:ext uri="{FF2B5EF4-FFF2-40B4-BE49-F238E27FC236}">
                <a16:creationId xmlns:a16="http://schemas.microsoft.com/office/drawing/2014/main" id="{396849C4-89BA-4362-B3EF-ACB387C9030E}"/>
              </a:ext>
            </a:extLst>
          </p:cNvPr>
          <p:cNvSpPr>
            <a:spLocks noGrp="1"/>
          </p:cNvSpPr>
          <p:nvPr>
            <p:ph type="ftr" sz="quarter" idx="11"/>
          </p:nvPr>
        </p:nvSpPr>
        <p:spPr/>
        <p:txBody>
          <a:bodyPr/>
          <a:lstStyle/>
          <a:p>
            <a:r>
              <a:rPr kumimoji="1" lang="en-US" altLang="ja-JP" dirty="0">
                <a:latin typeface="Meiryo UI" panose="020B0604030504040204" pitchFamily="50" charset="-128"/>
                <a:ea typeface="Meiryo UI" panose="020B0604030504040204" pitchFamily="50" charset="-128"/>
              </a:rPr>
              <a:t>©2022 JFSM</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1C3617C-FDE9-4C1D-9F1C-3F216C335006}"/>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a:t>
            </a:fld>
            <a:endParaRPr kumimoji="1" lang="ja-JP" altLang="en-US">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F8FAF72-F453-47D4-8E40-2B76B17D22F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flipH="1">
            <a:off x="0" y="0"/>
            <a:ext cx="4503463" cy="1847248"/>
          </a:xfrm>
          <a:prstGeom prst="rect">
            <a:avLst/>
          </a:prstGeom>
        </p:spPr>
      </p:pic>
      <p:sp>
        <p:nvSpPr>
          <p:cNvPr id="14" name="テキスト ボックス 13">
            <a:extLst>
              <a:ext uri="{FF2B5EF4-FFF2-40B4-BE49-F238E27FC236}">
                <a16:creationId xmlns:a16="http://schemas.microsoft.com/office/drawing/2014/main" id="{DCC3B517-2C42-4DF6-A22B-FAF0B36BBFAB}"/>
              </a:ext>
            </a:extLst>
          </p:cNvPr>
          <p:cNvSpPr txBox="1"/>
          <p:nvPr/>
        </p:nvSpPr>
        <p:spPr>
          <a:xfrm>
            <a:off x="3700910" y="5854351"/>
            <a:ext cx="4953000" cy="307777"/>
          </a:xfrm>
          <a:prstGeom prst="rect">
            <a:avLst/>
          </a:prstGeom>
          <a:noFill/>
        </p:spPr>
        <p:txBody>
          <a:bodyPr wrap="square">
            <a:spAutoFit/>
          </a:bodyPr>
          <a:lstStyle/>
          <a:p>
            <a:pPr algn="ctr"/>
            <a:r>
              <a:rPr lang="en-US" altLang="zh-CN" sz="1400" b="1" dirty="0">
                <a:solidFill>
                  <a:prstClr val="black"/>
                </a:solidFill>
                <a:latin typeface="Meiryo UI" panose="020B0604030504040204" pitchFamily="50" charset="-128"/>
                <a:ea typeface="Meiryo UI"/>
                <a:cs typeface="Meiryo UI" panose="020B0604030504040204" pitchFamily="50" charset="-128"/>
                <a:hlinkClick r:id="rId6"/>
              </a:rPr>
              <a:t>https://www.jfsm.or.jp/</a:t>
            </a:r>
            <a:endParaRPr lang="en-US" altLang="zh-CN" sz="1400" b="1" dirty="0">
              <a:solidFill>
                <a:prstClr val="black"/>
              </a:solidFill>
              <a:latin typeface="Meiryo UI" panose="020B0604030504040204" pitchFamily="50" charset="-128"/>
              <a:ea typeface="Meiryo UI"/>
              <a:cs typeface="Meiryo UI" panose="020B0604030504040204" pitchFamily="50" charset="-128"/>
            </a:endParaRPr>
          </a:p>
        </p:txBody>
      </p:sp>
      <p:sp>
        <p:nvSpPr>
          <p:cNvPr id="15" name="テキスト ボックス 14">
            <a:extLst>
              <a:ext uri="{FF2B5EF4-FFF2-40B4-BE49-F238E27FC236}">
                <a16:creationId xmlns:a16="http://schemas.microsoft.com/office/drawing/2014/main" id="{270DBC07-7760-4ED8-8817-CB1DFE63BF72}"/>
              </a:ext>
            </a:extLst>
          </p:cNvPr>
          <p:cNvSpPr txBox="1"/>
          <p:nvPr/>
        </p:nvSpPr>
        <p:spPr>
          <a:xfrm>
            <a:off x="678873" y="2019606"/>
            <a:ext cx="3145715"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JFSM</a:t>
            </a:r>
            <a:r>
              <a:rPr kumimoji="1" lang="ja-JP" altLang="en-US" b="1" dirty="0">
                <a:latin typeface="Meiryo UI" panose="020B0604030504040204" pitchFamily="50" charset="-128"/>
                <a:ea typeface="Meiryo UI" panose="020B0604030504040204" pitchFamily="50" charset="-128"/>
              </a:rPr>
              <a:t>主催食品安全イベント</a:t>
            </a:r>
          </a:p>
        </p:txBody>
      </p:sp>
      <p:sp>
        <p:nvSpPr>
          <p:cNvPr id="16" name="テキスト ボックス 15">
            <a:extLst>
              <a:ext uri="{FF2B5EF4-FFF2-40B4-BE49-F238E27FC236}">
                <a16:creationId xmlns:a16="http://schemas.microsoft.com/office/drawing/2014/main" id="{275BB0A6-9600-4535-A84B-8C1D563118A4}"/>
              </a:ext>
            </a:extLst>
          </p:cNvPr>
          <p:cNvSpPr txBox="1"/>
          <p:nvPr/>
        </p:nvSpPr>
        <p:spPr>
          <a:xfrm>
            <a:off x="5985695" y="1666503"/>
            <a:ext cx="5008620" cy="830997"/>
          </a:xfrm>
          <a:prstGeom prst="rect">
            <a:avLst/>
          </a:prstGeom>
          <a:noFill/>
        </p:spPr>
        <p:txBody>
          <a:bodyPr wrap="square" rtlCol="0">
            <a:spAutoFit/>
          </a:bodyPr>
          <a:lstStyle/>
          <a:p>
            <a:r>
              <a:rPr kumimoji="1" lang="ja-JP" altLang="en-US" sz="2400" b="1" dirty="0">
                <a:solidFill>
                  <a:schemeClr val="accent4"/>
                </a:solidFill>
                <a:latin typeface="Meiryo UI" panose="020B0604030504040204" pitchFamily="50" charset="-128"/>
                <a:ea typeface="Meiryo UI" panose="020B0604030504040204" pitchFamily="50" charset="-128"/>
              </a:rPr>
              <a:t>世界食品安全の日</a:t>
            </a:r>
            <a:r>
              <a:rPr kumimoji="1" lang="en-US" altLang="ja-JP" sz="2400" b="1" dirty="0">
                <a:solidFill>
                  <a:schemeClr val="accent4"/>
                </a:solidFill>
                <a:latin typeface="Meiryo UI" panose="020B0604030504040204" pitchFamily="50" charset="-128"/>
                <a:ea typeface="Meiryo UI" panose="020B0604030504040204" pitchFamily="50" charset="-128"/>
              </a:rPr>
              <a:t>2022</a:t>
            </a:r>
          </a:p>
          <a:p>
            <a:r>
              <a:rPr kumimoji="1" lang="en-US" altLang="ja-JP" sz="2400" b="1" dirty="0">
                <a:latin typeface="Meiryo UI" panose="020B0604030504040204" pitchFamily="50" charset="-128"/>
                <a:ea typeface="Meiryo UI" panose="020B0604030504040204" pitchFamily="50" charset="-128"/>
              </a:rPr>
              <a:t>           </a:t>
            </a:r>
            <a:r>
              <a:rPr kumimoji="1" lang="en-US" altLang="ja-JP" sz="2400" b="1" dirty="0">
                <a:ln>
                  <a:solidFill>
                    <a:schemeClr val="tx1"/>
                  </a:solidFill>
                </a:ln>
                <a:solidFill>
                  <a:schemeClr val="bg1"/>
                </a:solidFill>
                <a:latin typeface="Meiryo UI" panose="020B0604030504040204" pitchFamily="50" charset="-128"/>
                <a:ea typeface="Meiryo UI" panose="020B0604030504040204" pitchFamily="50" charset="-128"/>
              </a:rPr>
              <a:t>World Food Safety Day</a:t>
            </a:r>
            <a:endParaRPr kumimoji="1" lang="ja-JP" altLang="en-US" sz="2400" b="1" dirty="0">
              <a:ln>
                <a:solidFill>
                  <a:schemeClr val="tx1"/>
                </a:solidFill>
              </a:ln>
              <a:solidFill>
                <a:schemeClr val="bg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43FF36B-CDD4-4F2B-B79E-901D35E0E114}"/>
              </a:ext>
            </a:extLst>
          </p:cNvPr>
          <p:cNvSpPr txBox="1"/>
          <p:nvPr/>
        </p:nvSpPr>
        <p:spPr>
          <a:xfrm>
            <a:off x="9573370" y="4517750"/>
            <a:ext cx="1968649"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2022</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6</a:t>
            </a:r>
            <a:r>
              <a:rPr kumimoji="1" lang="ja-JP" altLang="en-US" b="1" dirty="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7</a:t>
            </a:r>
            <a:r>
              <a:rPr kumimoji="1" lang="ja-JP" altLang="en-US" b="1" dirty="0">
                <a:latin typeface="Meiryo UI" panose="020B0604030504040204" pitchFamily="50" charset="-128"/>
                <a:ea typeface="Meiryo UI" panose="020B0604030504040204" pitchFamily="50" charset="-128"/>
              </a:rPr>
              <a:t>日</a:t>
            </a:r>
          </a:p>
        </p:txBody>
      </p:sp>
    </p:spTree>
    <p:extLst>
      <p:ext uri="{BB962C8B-B14F-4D97-AF65-F5344CB8AC3E}">
        <p14:creationId xmlns:p14="http://schemas.microsoft.com/office/powerpoint/2010/main" val="291873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dirty="0">
                <a:latin typeface="Meiryo UI" panose="020B0604030504040204" pitchFamily="50" charset="-128"/>
                <a:ea typeface="Meiryo UI" panose="020B0604030504040204" pitchFamily="50" charset="-128"/>
              </a:rPr>
              <a:t>©2022 JFSM</a:t>
            </a:r>
            <a:endParaRPr kumimoji="1" lang="ja-JP" altLang="en-US"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10</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92685"/>
            <a:ext cx="10299550" cy="400110"/>
          </a:xfrm>
          <a:prstGeom prst="rect">
            <a:avLst/>
          </a:prstGeom>
          <a:noFill/>
        </p:spPr>
        <p:txBody>
          <a:bodyPr wrap="square">
            <a:spAutoFit/>
          </a:bodyPr>
          <a:lstStyle/>
          <a:p>
            <a:r>
              <a:rPr lang="ja-JP" altLang="en-US" sz="2000" b="1" dirty="0"/>
              <a:t>ガイドライン</a:t>
            </a:r>
            <a:r>
              <a:rPr lang="en-US" altLang="ja-JP" sz="2000" b="1" dirty="0"/>
              <a:t>:</a:t>
            </a:r>
            <a:r>
              <a:rPr lang="ja-JP" altLang="en-US" sz="2000" b="1" dirty="0"/>
              <a:t>　</a:t>
            </a:r>
            <a:r>
              <a:rPr lang="en-US" altLang="ja-JP" sz="2000" b="1" dirty="0"/>
              <a:t>FSM 2 </a:t>
            </a:r>
            <a:r>
              <a:rPr lang="ja-JP" altLang="en-US" sz="2000" b="1" dirty="0"/>
              <a:t>トップマネジメントのコミットメントと食品安全文化　</a:t>
            </a:r>
            <a:r>
              <a:rPr lang="en-US" altLang="ja-JP" sz="2000" b="1" dirty="0"/>
              <a:t>(</a:t>
            </a:r>
            <a:r>
              <a:rPr lang="ja-JP" altLang="en-US" sz="2000" b="1" dirty="0"/>
              <a:t>抜粋）</a:t>
            </a:r>
          </a:p>
        </p:txBody>
      </p:sp>
      <p:sp>
        <p:nvSpPr>
          <p:cNvPr id="12" name="テキスト ボックス 11">
            <a:extLst>
              <a:ext uri="{FF2B5EF4-FFF2-40B4-BE49-F238E27FC236}">
                <a16:creationId xmlns:a16="http://schemas.microsoft.com/office/drawing/2014/main" id="{9C4E4E14-4D4F-4CF2-AE81-8F2FFBB306D2}"/>
              </a:ext>
            </a:extLst>
          </p:cNvPr>
          <p:cNvSpPr txBox="1"/>
          <p:nvPr/>
        </p:nvSpPr>
        <p:spPr>
          <a:xfrm>
            <a:off x="225220" y="1322679"/>
            <a:ext cx="11459906" cy="4949541"/>
          </a:xfrm>
          <a:prstGeom prst="rect">
            <a:avLst/>
          </a:prstGeom>
          <a:noFill/>
        </p:spPr>
        <p:txBody>
          <a:bodyPr wrap="square">
            <a:noAutofit/>
          </a:bodyPr>
          <a:lstStyle/>
          <a:p>
            <a:pPr marL="514350" indent="-514350">
              <a:buFont typeface="+mj-lt"/>
              <a:buAutoNum type="arabicPeriod"/>
            </a:pPr>
            <a:r>
              <a:rPr lang="ja-JP" altLang="en-US" sz="2400" dirty="0"/>
              <a:t>食品安全マネジメントシステムによる改善を進めるために、トップマネジメントはコミットメントに以下の食品安全文化の要素を含めなければならない。</a:t>
            </a:r>
            <a:endParaRPr lang="en-US" altLang="ja-JP" sz="2400" dirty="0"/>
          </a:p>
          <a:p>
            <a:r>
              <a:rPr lang="ja-JP" altLang="en-US" sz="2400" dirty="0"/>
              <a:t>　　</a:t>
            </a:r>
            <a:r>
              <a:rPr lang="en-US" altLang="ja-JP" sz="2400" dirty="0"/>
              <a:t>(5 </a:t>
            </a:r>
            <a:r>
              <a:rPr lang="ja-JP" altLang="en-US" sz="2400" dirty="0"/>
              <a:t>つのディメンション</a:t>
            </a:r>
            <a:r>
              <a:rPr lang="en-US" altLang="ja-JP" sz="2400" dirty="0"/>
              <a:t>)</a:t>
            </a:r>
          </a:p>
          <a:p>
            <a:r>
              <a:rPr lang="en-US" altLang="ja-JP" sz="2400" b="1" dirty="0"/>
              <a:t>1</a:t>
            </a:r>
            <a:r>
              <a:rPr lang="ja-JP" altLang="en-US" sz="2400" b="1" dirty="0"/>
              <a:t>）ビジョンとミッションを明確にする。</a:t>
            </a:r>
            <a:endParaRPr lang="en-US" altLang="ja-JP" sz="2400" b="1" dirty="0"/>
          </a:p>
          <a:p>
            <a:r>
              <a:rPr lang="ja-JP" altLang="en-US" sz="2400" dirty="0"/>
              <a:t>食品安全をビジネスの戦略に組み込んでいるか。</a:t>
            </a:r>
            <a:r>
              <a:rPr lang="en-US" altLang="ja-JP" sz="2400" dirty="0"/>
              <a:t>(</a:t>
            </a:r>
            <a:r>
              <a:rPr lang="ja-JP" altLang="en-US" sz="2400" dirty="0"/>
              <a:t>資源の提供などの支援を含む</a:t>
            </a:r>
            <a:r>
              <a:rPr lang="en-US" altLang="ja-JP" sz="2400" dirty="0"/>
              <a:t>)</a:t>
            </a:r>
          </a:p>
          <a:p>
            <a:r>
              <a:rPr lang="ja-JP" altLang="en-US" sz="2400" dirty="0"/>
              <a:t>従業員に対し方向性・目的目標を示し、何を期待しているかを明示しているか。</a:t>
            </a:r>
            <a:endParaRPr lang="en-US" altLang="ja-JP" sz="2400" dirty="0"/>
          </a:p>
          <a:p>
            <a:r>
              <a:rPr lang="ja-JP" altLang="en-US" sz="2400" dirty="0"/>
              <a:t>リーダーシップをもって、従業員に対するメッセージを出しているか。</a:t>
            </a:r>
          </a:p>
          <a:p>
            <a:r>
              <a:rPr lang="en-US" altLang="ja-JP" sz="2400" b="1" dirty="0"/>
              <a:t>4</a:t>
            </a:r>
            <a:r>
              <a:rPr lang="ja-JP" altLang="en-US" sz="2400" b="1" dirty="0"/>
              <a:t>）適応力を持つ。</a:t>
            </a:r>
            <a:endParaRPr lang="en-US" altLang="ja-JP" sz="2400" b="1" dirty="0"/>
          </a:p>
          <a:p>
            <a:r>
              <a:rPr lang="ja-JP" altLang="en-US" sz="2400" dirty="0"/>
              <a:t>文化の違いを理解しつつ、食品安全への期待を示しているか。</a:t>
            </a:r>
          </a:p>
          <a:p>
            <a:r>
              <a:rPr lang="ja-JP" altLang="en-US" sz="2400" dirty="0"/>
              <a:t>従業員の申し出に迅速にフィードバックをおこなっているか。</a:t>
            </a:r>
          </a:p>
          <a:p>
            <a:r>
              <a:rPr lang="ja-JP" altLang="en-US" sz="2400" dirty="0"/>
              <a:t>危機管理や問題解決のために、</a:t>
            </a:r>
            <a:endParaRPr lang="en-US" altLang="ja-JP" sz="2400" dirty="0"/>
          </a:p>
          <a:p>
            <a:r>
              <a:rPr lang="ja-JP" altLang="en-US" sz="2400" dirty="0"/>
              <a:t>ビジネスモデルを適切に変えているか。</a:t>
            </a:r>
            <a:endParaRPr lang="en-US" altLang="ja-JP" sz="2400" dirty="0"/>
          </a:p>
          <a:p>
            <a:r>
              <a:rPr lang="en-US" altLang="ja-JP" sz="2400" dirty="0"/>
              <a:t>		</a:t>
            </a:r>
          </a:p>
          <a:p>
            <a:endParaRPr lang="ja-JP" altLang="en-US" sz="2400" dirty="0"/>
          </a:p>
        </p:txBody>
      </p:sp>
      <p:sp>
        <p:nvSpPr>
          <p:cNvPr id="16" name="テキスト ボックス 15">
            <a:extLst>
              <a:ext uri="{FF2B5EF4-FFF2-40B4-BE49-F238E27FC236}">
                <a16:creationId xmlns:a16="http://schemas.microsoft.com/office/drawing/2014/main" id="{4A9DECA3-FDDB-485A-92B1-B507CF526F17}"/>
              </a:ext>
            </a:extLst>
          </p:cNvPr>
          <p:cNvSpPr txBox="1"/>
          <p:nvPr/>
        </p:nvSpPr>
        <p:spPr>
          <a:xfrm>
            <a:off x="336312" y="903950"/>
            <a:ext cx="2773449" cy="400110"/>
          </a:xfrm>
          <a:prstGeom prst="rect">
            <a:avLst/>
          </a:prstGeom>
          <a:noFill/>
        </p:spPr>
        <p:txBody>
          <a:bodyPr wrap="square">
            <a:spAutoFit/>
          </a:bodyPr>
          <a:lstStyle/>
          <a:p>
            <a:r>
              <a:rPr lang="ja-JP" altLang="en-US" sz="2000" b="1" dirty="0"/>
              <a:t>考え方、具体的事例：</a:t>
            </a:r>
          </a:p>
        </p:txBody>
      </p:sp>
      <p:pic>
        <p:nvPicPr>
          <p:cNvPr id="18" name="図 17">
            <a:extLst>
              <a:ext uri="{FF2B5EF4-FFF2-40B4-BE49-F238E27FC236}">
                <a16:creationId xmlns:a16="http://schemas.microsoft.com/office/drawing/2014/main" id="{DEA6C2B3-8D08-4208-BDE2-B01DB3104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36541" y="5298826"/>
            <a:ext cx="1290918" cy="1503690"/>
          </a:xfrm>
          <a:prstGeom prst="rect">
            <a:avLst/>
          </a:prstGeom>
        </p:spPr>
      </p:pic>
      <p:sp>
        <p:nvSpPr>
          <p:cNvPr id="19" name="吹き出し: 円形 18">
            <a:extLst>
              <a:ext uri="{FF2B5EF4-FFF2-40B4-BE49-F238E27FC236}">
                <a16:creationId xmlns:a16="http://schemas.microsoft.com/office/drawing/2014/main" id="{EE9C250C-0079-4727-B187-000F613C7BA5}"/>
              </a:ext>
            </a:extLst>
          </p:cNvPr>
          <p:cNvSpPr/>
          <p:nvPr/>
        </p:nvSpPr>
        <p:spPr>
          <a:xfrm>
            <a:off x="8750490" y="4066391"/>
            <a:ext cx="2934636" cy="1055420"/>
          </a:xfrm>
          <a:prstGeom prst="wedgeEllipseCallout">
            <a:avLst>
              <a:gd name="adj1" fmla="val -39567"/>
              <a:gd name="adj2" fmla="val 80512"/>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t>ガイドラインでは</a:t>
            </a:r>
            <a:endParaRPr kumimoji="1" lang="en-US" altLang="ja-JP" sz="1400" dirty="0"/>
          </a:p>
          <a:p>
            <a:r>
              <a:rPr kumimoji="1" lang="ja-JP" altLang="en-US" sz="1400" dirty="0"/>
              <a:t>５つのディメンションに対して具体的な例が書かれています。</a:t>
            </a:r>
            <a:endParaRPr kumimoji="1" lang="en-US" altLang="ja-JP" sz="1400" dirty="0"/>
          </a:p>
        </p:txBody>
      </p:sp>
    </p:spTree>
    <p:extLst>
      <p:ext uri="{BB962C8B-B14F-4D97-AF65-F5344CB8AC3E}">
        <p14:creationId xmlns:p14="http://schemas.microsoft.com/office/powerpoint/2010/main" val="37330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11</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171628" cy="400110"/>
          </a:xfrm>
          <a:prstGeom prst="rect">
            <a:avLst/>
          </a:prstGeom>
          <a:noFill/>
        </p:spPr>
        <p:txBody>
          <a:bodyPr wrap="square">
            <a:spAutoFit/>
          </a:bodyPr>
          <a:lstStyle/>
          <a:p>
            <a:r>
              <a:rPr lang="en-US" altLang="ja-JP" sz="2000" b="1" dirty="0"/>
              <a:t>FSM 3 </a:t>
            </a:r>
            <a:r>
              <a:rPr lang="ja-JP" altLang="en-US" sz="2000" b="1" dirty="0"/>
              <a:t>マネジメントレビュー</a:t>
            </a:r>
          </a:p>
        </p:txBody>
      </p:sp>
      <p:sp>
        <p:nvSpPr>
          <p:cNvPr id="16" name="テキスト ボックス 15">
            <a:extLst>
              <a:ext uri="{FF2B5EF4-FFF2-40B4-BE49-F238E27FC236}">
                <a16:creationId xmlns:a16="http://schemas.microsoft.com/office/drawing/2014/main" id="{3BFC2B88-9617-49DC-BA56-2DD587306C11}"/>
              </a:ext>
            </a:extLst>
          </p:cNvPr>
          <p:cNvSpPr txBox="1"/>
          <p:nvPr/>
        </p:nvSpPr>
        <p:spPr>
          <a:xfrm>
            <a:off x="542113" y="948747"/>
            <a:ext cx="1686925"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要求事項</a:t>
            </a:r>
          </a:p>
        </p:txBody>
      </p:sp>
      <p:pic>
        <p:nvPicPr>
          <p:cNvPr id="7" name="図 6">
            <a:extLst>
              <a:ext uri="{FF2B5EF4-FFF2-40B4-BE49-F238E27FC236}">
                <a16:creationId xmlns:a16="http://schemas.microsoft.com/office/drawing/2014/main" id="{88B711F4-7BE3-441B-8E93-03E341BEE4B3}"/>
              </a:ext>
            </a:extLst>
          </p:cNvPr>
          <p:cNvPicPr>
            <a:picLocks noChangeAspect="1"/>
          </p:cNvPicPr>
          <p:nvPr/>
        </p:nvPicPr>
        <p:blipFill>
          <a:blip r:embed="rId4"/>
          <a:stretch>
            <a:fillRect/>
          </a:stretch>
        </p:blipFill>
        <p:spPr>
          <a:xfrm>
            <a:off x="838200" y="5358698"/>
            <a:ext cx="1091279" cy="1274174"/>
          </a:xfrm>
          <a:prstGeom prst="rect">
            <a:avLst/>
          </a:prstGeom>
        </p:spPr>
      </p:pic>
      <p:sp>
        <p:nvSpPr>
          <p:cNvPr id="9" name="吹き出し: 角を丸めた四角形 8">
            <a:extLst>
              <a:ext uri="{FF2B5EF4-FFF2-40B4-BE49-F238E27FC236}">
                <a16:creationId xmlns:a16="http://schemas.microsoft.com/office/drawing/2014/main" id="{B44EA7A6-3652-4A4C-8FC2-0B2188D1DB2A}"/>
              </a:ext>
            </a:extLst>
          </p:cNvPr>
          <p:cNvSpPr/>
          <p:nvPr/>
        </p:nvSpPr>
        <p:spPr>
          <a:xfrm>
            <a:off x="2799875" y="5363839"/>
            <a:ext cx="7562626" cy="967268"/>
          </a:xfrm>
          <a:prstGeom prst="wedgeRoundRectCallout">
            <a:avLst>
              <a:gd name="adj1" fmla="val -60874"/>
              <a:gd name="adj2" fmla="val -23749"/>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dirty="0"/>
              <a:t>この項目は</a:t>
            </a:r>
            <a:r>
              <a:rPr kumimoji="1" lang="en-US" altLang="ja-JP" dirty="0"/>
              <a:t>FSM</a:t>
            </a:r>
            <a:r>
              <a:rPr kumimoji="1" lang="ja-JP" altLang="en-US" dirty="0"/>
              <a:t>として新しい項目のように感じますが、マネジメントレビューを行う項目については既に取り組んでいる項目です。マネジメントレビューを体系化し、文書化することで、クリアできますね。どんな項目なのかガイドラインを見てみましょう。</a:t>
            </a:r>
          </a:p>
        </p:txBody>
      </p:sp>
      <p:pic>
        <p:nvPicPr>
          <p:cNvPr id="13" name="図 12">
            <a:extLst>
              <a:ext uri="{FF2B5EF4-FFF2-40B4-BE49-F238E27FC236}">
                <a16:creationId xmlns:a16="http://schemas.microsoft.com/office/drawing/2014/main" id="{531E575A-D958-C511-C89E-32D8ED248872}"/>
              </a:ext>
            </a:extLst>
          </p:cNvPr>
          <p:cNvPicPr>
            <a:picLocks noChangeAspect="1"/>
          </p:cNvPicPr>
          <p:nvPr/>
        </p:nvPicPr>
        <p:blipFill>
          <a:blip r:embed="rId5"/>
          <a:stretch>
            <a:fillRect/>
          </a:stretch>
        </p:blipFill>
        <p:spPr>
          <a:xfrm>
            <a:off x="696000" y="1471967"/>
            <a:ext cx="10800000" cy="3775000"/>
          </a:xfrm>
          <a:prstGeom prst="rect">
            <a:avLst/>
          </a:prstGeom>
        </p:spPr>
      </p:pic>
    </p:spTree>
    <p:extLst>
      <p:ext uri="{BB962C8B-B14F-4D97-AF65-F5344CB8AC3E}">
        <p14:creationId xmlns:p14="http://schemas.microsoft.com/office/powerpoint/2010/main" val="80563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a:xfrm>
            <a:off x="4038600" y="6492875"/>
            <a:ext cx="4114800" cy="365125"/>
          </a:xfrm>
        </p:spPr>
        <p:txBody>
          <a:bodyPr/>
          <a:lstStyle/>
          <a:p>
            <a:r>
              <a:rPr kumimoji="1" lang="en-US" altLang="ja-JP" dirty="0">
                <a:latin typeface="Meiryo UI" panose="020B0604030504040204" pitchFamily="50" charset="-128"/>
                <a:ea typeface="Meiryo UI" panose="020B0604030504040204" pitchFamily="50" charset="-128"/>
              </a:rPr>
              <a:t>©2022 JFSM</a:t>
            </a:r>
            <a:endParaRPr kumimoji="1" lang="ja-JP" altLang="en-US"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12</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171628" cy="400110"/>
          </a:xfrm>
          <a:prstGeom prst="rect">
            <a:avLst/>
          </a:prstGeom>
          <a:noFill/>
        </p:spPr>
        <p:txBody>
          <a:bodyPr wrap="square">
            <a:spAutoFit/>
          </a:bodyPr>
          <a:lstStyle/>
          <a:p>
            <a:r>
              <a:rPr lang="ja-JP" altLang="en-US" sz="2000" b="1" dirty="0"/>
              <a:t>ガイドライン：</a:t>
            </a:r>
            <a:r>
              <a:rPr lang="en-US" altLang="ja-JP" sz="2000" b="1" dirty="0"/>
              <a:t>FSM 3 </a:t>
            </a:r>
            <a:r>
              <a:rPr lang="ja-JP" altLang="en-US" sz="2000" b="1" dirty="0"/>
              <a:t>マネジメントレビュー</a:t>
            </a:r>
            <a:r>
              <a:rPr lang="en-US" altLang="ja-JP" sz="2000" b="1" dirty="0"/>
              <a:t>(</a:t>
            </a:r>
            <a:r>
              <a:rPr lang="ja-JP" altLang="en-US" sz="2000" b="1" dirty="0"/>
              <a:t>抜粋）</a:t>
            </a:r>
          </a:p>
        </p:txBody>
      </p:sp>
      <p:sp>
        <p:nvSpPr>
          <p:cNvPr id="13" name="テキスト ボックス 12">
            <a:extLst>
              <a:ext uri="{FF2B5EF4-FFF2-40B4-BE49-F238E27FC236}">
                <a16:creationId xmlns:a16="http://schemas.microsoft.com/office/drawing/2014/main" id="{A8C9B101-9BA0-4E83-9372-B1C2A620CDBF}"/>
              </a:ext>
            </a:extLst>
          </p:cNvPr>
          <p:cNvSpPr txBox="1"/>
          <p:nvPr/>
        </p:nvSpPr>
        <p:spPr>
          <a:xfrm>
            <a:off x="193638" y="1410411"/>
            <a:ext cx="11662049" cy="5160791"/>
          </a:xfrm>
          <a:prstGeom prst="rect">
            <a:avLst/>
          </a:prstGeom>
          <a:noFill/>
        </p:spPr>
        <p:txBody>
          <a:bodyPr wrap="square">
            <a:noAutofit/>
          </a:bodyPr>
          <a:lstStyle/>
          <a:p>
            <a:r>
              <a:rPr lang="ja-JP" altLang="en-US" sz="2800" dirty="0"/>
              <a:t>「マネジメントレビュー」とは、設定された目標を達成するための対象の適切性、妥当性、及び有効性をトップマネジメントが監視、評価し、改善点を指摘することである。</a:t>
            </a:r>
            <a:endParaRPr lang="en-US" altLang="ja-JP" sz="2800" dirty="0"/>
          </a:p>
          <a:p>
            <a:r>
              <a:rPr lang="ja-JP" altLang="en-US" sz="2800" dirty="0"/>
              <a:t>マネジメントレビューを行うためにインプットする項目には、以下の情報を含む。</a:t>
            </a:r>
            <a:endParaRPr lang="en-US" altLang="ja-JP" sz="2800" dirty="0"/>
          </a:p>
          <a:p>
            <a:endParaRPr lang="en-US" altLang="ja-JP" sz="2800" dirty="0"/>
          </a:p>
          <a:p>
            <a:r>
              <a:rPr lang="en-US" altLang="ja-JP" sz="2400" dirty="0"/>
              <a:t>(1) </a:t>
            </a:r>
            <a:r>
              <a:rPr lang="ja-JP" altLang="en-US" sz="2400" dirty="0"/>
              <a:t>内部監査からの不適合と是正処置の情報</a:t>
            </a:r>
          </a:p>
          <a:p>
            <a:r>
              <a:rPr lang="en-US" altLang="ja-JP" sz="2400" dirty="0"/>
              <a:t>(2) </a:t>
            </a:r>
            <a:r>
              <a:rPr lang="ja-JP" altLang="en-US" sz="2400" dirty="0"/>
              <a:t>プロセスの監視測定の結果</a:t>
            </a:r>
          </a:p>
          <a:p>
            <a:r>
              <a:rPr lang="en-US" altLang="ja-JP" sz="2400" dirty="0"/>
              <a:t>(3) </a:t>
            </a:r>
            <a:r>
              <a:rPr lang="ja-JP" altLang="en-US" sz="2400" dirty="0"/>
              <a:t>監査及び審査の結果</a:t>
            </a:r>
          </a:p>
          <a:p>
            <a:r>
              <a:rPr lang="en-US" altLang="ja-JP" sz="2400" dirty="0"/>
              <a:t>(4) </a:t>
            </a:r>
            <a:r>
              <a:rPr lang="ja-JP" altLang="en-US" sz="2400" dirty="0"/>
              <a:t>サプライヤー管理の結果</a:t>
            </a:r>
          </a:p>
          <a:p>
            <a:r>
              <a:rPr lang="en-US" altLang="ja-JP" sz="2400" dirty="0"/>
              <a:t>(5) </a:t>
            </a:r>
            <a:r>
              <a:rPr lang="ja-JP" altLang="en-US" sz="2400" dirty="0"/>
              <a:t>組織を取り巻く環境</a:t>
            </a:r>
          </a:p>
          <a:p>
            <a:r>
              <a:rPr lang="en-US" altLang="ja-JP" sz="2400" dirty="0"/>
              <a:t>(6) FSM</a:t>
            </a:r>
            <a:r>
              <a:rPr lang="ja-JP" altLang="en-US" sz="2400" dirty="0"/>
              <a:t>、</a:t>
            </a:r>
            <a:r>
              <a:rPr lang="en-US" altLang="ja-JP" sz="2400" dirty="0"/>
              <a:t>GMP </a:t>
            </a:r>
            <a:r>
              <a:rPr lang="ja-JP" altLang="en-US" sz="2400" dirty="0"/>
              <a:t>及び </a:t>
            </a:r>
            <a:r>
              <a:rPr lang="en-US" altLang="ja-JP" sz="2400" dirty="0"/>
              <a:t>HACCP </a:t>
            </a:r>
            <a:r>
              <a:rPr lang="ja-JP" altLang="en-US" sz="2400" dirty="0"/>
              <a:t>の実施状況を検証した結果</a:t>
            </a:r>
          </a:p>
          <a:p>
            <a:r>
              <a:rPr lang="en-US" altLang="ja-JP" sz="2400" dirty="0"/>
              <a:t>(7) </a:t>
            </a:r>
            <a:r>
              <a:rPr lang="ja-JP" altLang="en-US" sz="2400" dirty="0"/>
              <a:t>食品安全マネジメントシステムの改善・更新を行った結果</a:t>
            </a:r>
          </a:p>
        </p:txBody>
      </p:sp>
      <p:sp>
        <p:nvSpPr>
          <p:cNvPr id="12" name="テキスト ボックス 11">
            <a:extLst>
              <a:ext uri="{FF2B5EF4-FFF2-40B4-BE49-F238E27FC236}">
                <a16:creationId xmlns:a16="http://schemas.microsoft.com/office/drawing/2014/main" id="{9F306336-0E89-4E99-B79E-72B6C417E3FE}"/>
              </a:ext>
            </a:extLst>
          </p:cNvPr>
          <p:cNvSpPr txBox="1"/>
          <p:nvPr/>
        </p:nvSpPr>
        <p:spPr>
          <a:xfrm>
            <a:off x="336313" y="1010302"/>
            <a:ext cx="2773449" cy="400110"/>
          </a:xfrm>
          <a:prstGeom prst="rect">
            <a:avLst/>
          </a:prstGeom>
          <a:noFill/>
        </p:spPr>
        <p:txBody>
          <a:bodyPr wrap="square">
            <a:spAutoFit/>
          </a:bodyPr>
          <a:lstStyle/>
          <a:p>
            <a:r>
              <a:rPr lang="ja-JP" altLang="en-US" sz="2000" b="1" dirty="0"/>
              <a:t>考え方、具体的事例：</a:t>
            </a:r>
          </a:p>
        </p:txBody>
      </p:sp>
      <p:pic>
        <p:nvPicPr>
          <p:cNvPr id="3" name="図 2">
            <a:extLst>
              <a:ext uri="{FF2B5EF4-FFF2-40B4-BE49-F238E27FC236}">
                <a16:creationId xmlns:a16="http://schemas.microsoft.com/office/drawing/2014/main" id="{BE62D4EE-EF54-4715-A1C1-9C292F403D1B}"/>
              </a:ext>
            </a:extLst>
          </p:cNvPr>
          <p:cNvPicPr>
            <a:picLocks noChangeAspect="1"/>
          </p:cNvPicPr>
          <p:nvPr/>
        </p:nvPicPr>
        <p:blipFill>
          <a:blip r:embed="rId4"/>
          <a:stretch>
            <a:fillRect/>
          </a:stretch>
        </p:blipFill>
        <p:spPr>
          <a:xfrm>
            <a:off x="9982200" y="4003088"/>
            <a:ext cx="1896020" cy="2353260"/>
          </a:xfrm>
          <a:prstGeom prst="rect">
            <a:avLst/>
          </a:prstGeom>
        </p:spPr>
      </p:pic>
      <p:sp>
        <p:nvSpPr>
          <p:cNvPr id="4" name="吹き出し: 円形 3">
            <a:extLst>
              <a:ext uri="{FF2B5EF4-FFF2-40B4-BE49-F238E27FC236}">
                <a16:creationId xmlns:a16="http://schemas.microsoft.com/office/drawing/2014/main" id="{DB5ACDEF-288C-47C6-93E9-CF5669A0A09F}"/>
              </a:ext>
            </a:extLst>
          </p:cNvPr>
          <p:cNvSpPr/>
          <p:nvPr/>
        </p:nvSpPr>
        <p:spPr>
          <a:xfrm>
            <a:off x="5871378" y="3151992"/>
            <a:ext cx="5371652" cy="1075304"/>
          </a:xfrm>
          <a:prstGeom prst="wedgeEllipseCallout">
            <a:avLst>
              <a:gd name="adj1" fmla="val 31068"/>
              <a:gd name="adj2" fmla="val 6796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ガイドラインでは、その他マネジメントレビューの為の検証活動及び分析等についても説明しています。</a:t>
            </a:r>
          </a:p>
        </p:txBody>
      </p:sp>
    </p:spTree>
    <p:extLst>
      <p:ext uri="{BB962C8B-B14F-4D97-AF65-F5344CB8AC3E}">
        <p14:creationId xmlns:p14="http://schemas.microsoft.com/office/powerpoint/2010/main" val="427161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39452" y="286798"/>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13</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171628" cy="400110"/>
          </a:xfrm>
          <a:prstGeom prst="rect">
            <a:avLst/>
          </a:prstGeom>
          <a:noFill/>
        </p:spPr>
        <p:txBody>
          <a:bodyPr wrap="square">
            <a:spAutoFit/>
          </a:bodyPr>
          <a:lstStyle/>
          <a:p>
            <a:r>
              <a:rPr lang="en-US" altLang="ja-JP" sz="2000" b="1" dirty="0"/>
              <a:t>FSM 8 </a:t>
            </a:r>
            <a:r>
              <a:rPr lang="ja-JP" altLang="en-US" sz="2000" b="1" dirty="0"/>
              <a:t>食品偽装防止対策</a:t>
            </a:r>
          </a:p>
        </p:txBody>
      </p:sp>
      <p:sp>
        <p:nvSpPr>
          <p:cNvPr id="16" name="テキスト ボックス 15">
            <a:extLst>
              <a:ext uri="{FF2B5EF4-FFF2-40B4-BE49-F238E27FC236}">
                <a16:creationId xmlns:a16="http://schemas.microsoft.com/office/drawing/2014/main" id="{3BFC2B88-9617-49DC-BA56-2DD587306C11}"/>
              </a:ext>
            </a:extLst>
          </p:cNvPr>
          <p:cNvSpPr txBox="1"/>
          <p:nvPr/>
        </p:nvSpPr>
        <p:spPr>
          <a:xfrm>
            <a:off x="496876" y="901375"/>
            <a:ext cx="2052687"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要求事項</a:t>
            </a:r>
          </a:p>
        </p:txBody>
      </p:sp>
      <p:pic>
        <p:nvPicPr>
          <p:cNvPr id="4" name="図 3">
            <a:extLst>
              <a:ext uri="{FF2B5EF4-FFF2-40B4-BE49-F238E27FC236}">
                <a16:creationId xmlns:a16="http://schemas.microsoft.com/office/drawing/2014/main" id="{180C157F-91CF-4DAA-925F-5B142115F3D6}"/>
              </a:ext>
            </a:extLst>
          </p:cNvPr>
          <p:cNvPicPr>
            <a:picLocks noChangeAspect="1"/>
          </p:cNvPicPr>
          <p:nvPr/>
        </p:nvPicPr>
        <p:blipFill>
          <a:blip r:embed="rId4"/>
          <a:stretch>
            <a:fillRect/>
          </a:stretch>
        </p:blipFill>
        <p:spPr>
          <a:xfrm>
            <a:off x="763561" y="5472335"/>
            <a:ext cx="1091279" cy="1274174"/>
          </a:xfrm>
          <a:prstGeom prst="rect">
            <a:avLst/>
          </a:prstGeom>
        </p:spPr>
      </p:pic>
      <p:sp>
        <p:nvSpPr>
          <p:cNvPr id="7" name="吹き出し: 角を丸めた四角形 6">
            <a:extLst>
              <a:ext uri="{FF2B5EF4-FFF2-40B4-BE49-F238E27FC236}">
                <a16:creationId xmlns:a16="http://schemas.microsoft.com/office/drawing/2014/main" id="{D73D45D3-202D-47BF-8671-0A199F725A65}"/>
              </a:ext>
            </a:extLst>
          </p:cNvPr>
          <p:cNvSpPr/>
          <p:nvPr/>
        </p:nvSpPr>
        <p:spPr>
          <a:xfrm>
            <a:off x="2859858" y="5259658"/>
            <a:ext cx="5992009" cy="849764"/>
          </a:xfrm>
          <a:prstGeom prst="wedgeRoundRectCallout">
            <a:avLst>
              <a:gd name="adj1" fmla="val -63198"/>
              <a:gd name="adj2" fmla="val 967"/>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dirty="0"/>
              <a:t>食品偽装防止対策も</a:t>
            </a:r>
            <a:r>
              <a:rPr kumimoji="1" lang="en-US" altLang="ja-JP" dirty="0"/>
              <a:t>JFS-B</a:t>
            </a:r>
            <a:r>
              <a:rPr kumimoji="1" lang="ja-JP" altLang="en-US" dirty="0"/>
              <a:t>にはない項目でした。次のスライドでどのように取り組めばいいのか見てみましょう！</a:t>
            </a:r>
          </a:p>
        </p:txBody>
      </p:sp>
      <p:pic>
        <p:nvPicPr>
          <p:cNvPr id="9" name="図 8">
            <a:extLst>
              <a:ext uri="{FF2B5EF4-FFF2-40B4-BE49-F238E27FC236}">
                <a16:creationId xmlns:a16="http://schemas.microsoft.com/office/drawing/2014/main" id="{A8B07DD6-36E5-DF84-C4F6-1BF10557FBE9}"/>
              </a:ext>
            </a:extLst>
          </p:cNvPr>
          <p:cNvPicPr>
            <a:picLocks noChangeAspect="1"/>
          </p:cNvPicPr>
          <p:nvPr/>
        </p:nvPicPr>
        <p:blipFill>
          <a:blip r:embed="rId5"/>
          <a:stretch>
            <a:fillRect/>
          </a:stretch>
        </p:blipFill>
        <p:spPr>
          <a:xfrm>
            <a:off x="696000" y="1664178"/>
            <a:ext cx="10800000" cy="2766667"/>
          </a:xfrm>
          <a:prstGeom prst="rect">
            <a:avLst/>
          </a:prstGeom>
        </p:spPr>
      </p:pic>
    </p:spTree>
    <p:extLst>
      <p:ext uri="{BB962C8B-B14F-4D97-AF65-F5344CB8AC3E}">
        <p14:creationId xmlns:p14="http://schemas.microsoft.com/office/powerpoint/2010/main" val="37422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14</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171628" cy="400110"/>
          </a:xfrm>
          <a:prstGeom prst="rect">
            <a:avLst/>
          </a:prstGeom>
          <a:noFill/>
        </p:spPr>
        <p:txBody>
          <a:bodyPr wrap="square">
            <a:spAutoFit/>
          </a:bodyPr>
          <a:lstStyle/>
          <a:p>
            <a:r>
              <a:rPr lang="ja-JP" altLang="en-US" sz="2000" b="1" dirty="0"/>
              <a:t>ガイドライン：</a:t>
            </a:r>
            <a:r>
              <a:rPr lang="en-US" altLang="ja-JP" sz="2000" b="1" dirty="0"/>
              <a:t>FSM 8 </a:t>
            </a:r>
            <a:r>
              <a:rPr lang="ja-JP" altLang="en-US" sz="2000" b="1" dirty="0"/>
              <a:t>食品偽装防止対策</a:t>
            </a:r>
            <a:r>
              <a:rPr lang="en-US" altLang="ja-JP" sz="2000" b="1" dirty="0"/>
              <a:t>(</a:t>
            </a:r>
            <a:r>
              <a:rPr lang="ja-JP" altLang="en-US" sz="2000" b="1" dirty="0"/>
              <a:t>抜粋）</a:t>
            </a:r>
          </a:p>
        </p:txBody>
      </p:sp>
      <p:sp>
        <p:nvSpPr>
          <p:cNvPr id="13" name="テキスト ボックス 12">
            <a:extLst>
              <a:ext uri="{FF2B5EF4-FFF2-40B4-BE49-F238E27FC236}">
                <a16:creationId xmlns:a16="http://schemas.microsoft.com/office/drawing/2014/main" id="{A8C9B101-9BA0-4E83-9372-B1C2A620CDBF}"/>
              </a:ext>
            </a:extLst>
          </p:cNvPr>
          <p:cNvSpPr txBox="1"/>
          <p:nvPr/>
        </p:nvSpPr>
        <p:spPr>
          <a:xfrm>
            <a:off x="292480" y="1601766"/>
            <a:ext cx="11593918" cy="4754583"/>
          </a:xfrm>
          <a:prstGeom prst="rect">
            <a:avLst/>
          </a:prstGeom>
          <a:noFill/>
        </p:spPr>
        <p:txBody>
          <a:bodyPr wrap="square">
            <a:noAutofit/>
          </a:bodyPr>
          <a:lstStyle/>
          <a:p>
            <a:r>
              <a:rPr lang="ja-JP" altLang="en-US" sz="2400" dirty="0"/>
              <a:t>サプライチェーンが海外にも及んで複雑化してきており、食品偽装のリスクは高まっている。「脆弱性を評価する」とは、このように組織を取り巻く環境が変化する中でどの様な食品偽装が、外部・内部の要因によってどの程度の起きやすさで、起こり得るのかを分析することである。</a:t>
            </a:r>
            <a:endParaRPr lang="en-US" altLang="ja-JP" sz="2400" dirty="0"/>
          </a:p>
          <a:p>
            <a:endParaRPr lang="ja-JP" altLang="en-US" sz="2400" dirty="0"/>
          </a:p>
          <a:p>
            <a:r>
              <a:rPr lang="ja-JP" altLang="en-US" sz="2400" dirty="0"/>
              <a:t>脆弱性評価のステップの例としては、以下が挙げられる。</a:t>
            </a:r>
          </a:p>
          <a:p>
            <a:r>
              <a:rPr lang="en-US" altLang="ja-JP" sz="2400" dirty="0"/>
              <a:t>1</a:t>
            </a:r>
            <a:r>
              <a:rPr lang="ja-JP" altLang="en-US" sz="2400" dirty="0"/>
              <a:t>） 取り扱う食品に関連する原材料とその仕様を明確にする。</a:t>
            </a:r>
          </a:p>
          <a:p>
            <a:r>
              <a:rPr lang="en-US" altLang="ja-JP" sz="2400" dirty="0"/>
              <a:t>2</a:t>
            </a:r>
            <a:r>
              <a:rPr lang="ja-JP" altLang="en-US" sz="2400" dirty="0"/>
              <a:t>） 偽装を発生させかねない事象とは何か</a:t>
            </a:r>
            <a:endParaRPr lang="en-US" altLang="ja-JP" sz="2400" dirty="0"/>
          </a:p>
          <a:p>
            <a:r>
              <a:rPr lang="ja-JP" altLang="en-US" sz="2400" dirty="0"/>
              <a:t>　（どのような偽装が起こり得るのか）を推定する。</a:t>
            </a:r>
          </a:p>
          <a:p>
            <a:r>
              <a:rPr lang="en-US" altLang="ja-JP" sz="2400" dirty="0"/>
              <a:t>3</a:t>
            </a:r>
            <a:r>
              <a:rPr lang="ja-JP" altLang="en-US" sz="2400" dirty="0"/>
              <a:t>） 生じる可能性のある偽装についてリスクの大きさを推計する。</a:t>
            </a:r>
          </a:p>
          <a:p>
            <a:r>
              <a:rPr lang="en-US" altLang="ja-JP" sz="2400" dirty="0"/>
              <a:t>4</a:t>
            </a:r>
            <a:r>
              <a:rPr lang="ja-JP" altLang="en-US" sz="2400" dirty="0"/>
              <a:t>） 偽装による食品安全におよぼす影響度の大きさを推計する。</a:t>
            </a:r>
          </a:p>
          <a:p>
            <a:r>
              <a:rPr lang="en-US" altLang="ja-JP" sz="2400" dirty="0"/>
              <a:t>5</a:t>
            </a:r>
            <a:r>
              <a:rPr lang="ja-JP" altLang="en-US" sz="2400" dirty="0"/>
              <a:t>） リスクと影響度の大きさによって脆弱性の優先順位をつける。</a:t>
            </a:r>
          </a:p>
        </p:txBody>
      </p:sp>
      <p:sp>
        <p:nvSpPr>
          <p:cNvPr id="12" name="テキスト ボックス 11">
            <a:extLst>
              <a:ext uri="{FF2B5EF4-FFF2-40B4-BE49-F238E27FC236}">
                <a16:creationId xmlns:a16="http://schemas.microsoft.com/office/drawing/2014/main" id="{B26010B8-1858-4212-8732-8123DA186DE3}"/>
              </a:ext>
            </a:extLst>
          </p:cNvPr>
          <p:cNvSpPr txBox="1"/>
          <p:nvPr/>
        </p:nvSpPr>
        <p:spPr>
          <a:xfrm>
            <a:off x="336313" y="1034513"/>
            <a:ext cx="2773449" cy="400110"/>
          </a:xfrm>
          <a:prstGeom prst="rect">
            <a:avLst/>
          </a:prstGeom>
          <a:noFill/>
        </p:spPr>
        <p:txBody>
          <a:bodyPr wrap="square">
            <a:spAutoFit/>
          </a:bodyPr>
          <a:lstStyle/>
          <a:p>
            <a:r>
              <a:rPr lang="ja-JP" altLang="en-US" sz="2000" b="1" dirty="0"/>
              <a:t>考え方、具体的事例：</a:t>
            </a:r>
          </a:p>
        </p:txBody>
      </p:sp>
      <p:pic>
        <p:nvPicPr>
          <p:cNvPr id="3" name="図 2">
            <a:extLst>
              <a:ext uri="{FF2B5EF4-FFF2-40B4-BE49-F238E27FC236}">
                <a16:creationId xmlns:a16="http://schemas.microsoft.com/office/drawing/2014/main" id="{6C7B6BCD-077A-4DA4-B4B6-0214A274BCF5}"/>
              </a:ext>
            </a:extLst>
          </p:cNvPr>
          <p:cNvPicPr>
            <a:picLocks noChangeAspect="1"/>
          </p:cNvPicPr>
          <p:nvPr/>
        </p:nvPicPr>
        <p:blipFill>
          <a:blip r:embed="rId4"/>
          <a:stretch>
            <a:fillRect/>
          </a:stretch>
        </p:blipFill>
        <p:spPr>
          <a:xfrm>
            <a:off x="10580297" y="4657880"/>
            <a:ext cx="1368455" cy="1698469"/>
          </a:xfrm>
          <a:prstGeom prst="rect">
            <a:avLst/>
          </a:prstGeom>
        </p:spPr>
      </p:pic>
      <p:sp>
        <p:nvSpPr>
          <p:cNvPr id="4" name="吹き出し: 円形 3">
            <a:extLst>
              <a:ext uri="{FF2B5EF4-FFF2-40B4-BE49-F238E27FC236}">
                <a16:creationId xmlns:a16="http://schemas.microsoft.com/office/drawing/2014/main" id="{4713E916-428E-4DA3-A9CA-6E8F2D2E16DE}"/>
              </a:ext>
            </a:extLst>
          </p:cNvPr>
          <p:cNvSpPr/>
          <p:nvPr/>
        </p:nvSpPr>
        <p:spPr>
          <a:xfrm>
            <a:off x="8610599" y="3026431"/>
            <a:ext cx="3136751" cy="1204856"/>
          </a:xfrm>
          <a:prstGeom prst="wedgeEllipseCallout">
            <a:avLst>
              <a:gd name="adj1" fmla="val 26271"/>
              <a:gd name="adj2" fmla="val 80090"/>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t>ガイドラインでは食品偽装を低減する手段についても説明しています。</a:t>
            </a:r>
          </a:p>
        </p:txBody>
      </p:sp>
    </p:spTree>
    <p:extLst>
      <p:ext uri="{BB962C8B-B14F-4D97-AF65-F5344CB8AC3E}">
        <p14:creationId xmlns:p14="http://schemas.microsoft.com/office/powerpoint/2010/main" val="389483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15</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171628" cy="400110"/>
          </a:xfrm>
          <a:prstGeom prst="rect">
            <a:avLst/>
          </a:prstGeom>
          <a:noFill/>
        </p:spPr>
        <p:txBody>
          <a:bodyPr wrap="square">
            <a:spAutoFit/>
          </a:bodyPr>
          <a:lstStyle/>
          <a:p>
            <a:r>
              <a:rPr lang="en-GB" altLang="ja-JP" sz="2000" b="1" dirty="0"/>
              <a:t>FSM 15 </a:t>
            </a:r>
            <a:r>
              <a:rPr lang="ja-JP" altLang="en-US" sz="2000" b="1" dirty="0"/>
              <a:t>製品の開発</a:t>
            </a:r>
          </a:p>
        </p:txBody>
      </p:sp>
      <p:sp>
        <p:nvSpPr>
          <p:cNvPr id="16" name="テキスト ボックス 15">
            <a:extLst>
              <a:ext uri="{FF2B5EF4-FFF2-40B4-BE49-F238E27FC236}">
                <a16:creationId xmlns:a16="http://schemas.microsoft.com/office/drawing/2014/main" id="{3BFC2B88-9617-49DC-BA56-2DD587306C11}"/>
              </a:ext>
            </a:extLst>
          </p:cNvPr>
          <p:cNvSpPr txBox="1"/>
          <p:nvPr/>
        </p:nvSpPr>
        <p:spPr>
          <a:xfrm>
            <a:off x="507634" y="948747"/>
            <a:ext cx="1912837"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要求事項</a:t>
            </a:r>
          </a:p>
        </p:txBody>
      </p:sp>
      <p:pic>
        <p:nvPicPr>
          <p:cNvPr id="4" name="図 3">
            <a:extLst>
              <a:ext uri="{FF2B5EF4-FFF2-40B4-BE49-F238E27FC236}">
                <a16:creationId xmlns:a16="http://schemas.microsoft.com/office/drawing/2014/main" id="{B92E0E5F-1744-4D4F-8B50-C6537F331B1E}"/>
              </a:ext>
            </a:extLst>
          </p:cNvPr>
          <p:cNvPicPr>
            <a:picLocks noChangeAspect="1"/>
          </p:cNvPicPr>
          <p:nvPr/>
        </p:nvPicPr>
        <p:blipFill>
          <a:blip r:embed="rId4"/>
          <a:stretch>
            <a:fillRect/>
          </a:stretch>
        </p:blipFill>
        <p:spPr>
          <a:xfrm>
            <a:off x="689002" y="5264738"/>
            <a:ext cx="1091279" cy="1274174"/>
          </a:xfrm>
          <a:prstGeom prst="rect">
            <a:avLst/>
          </a:prstGeom>
        </p:spPr>
      </p:pic>
      <p:sp>
        <p:nvSpPr>
          <p:cNvPr id="7" name="吹き出し: 角を丸めた四角形 6">
            <a:extLst>
              <a:ext uri="{FF2B5EF4-FFF2-40B4-BE49-F238E27FC236}">
                <a16:creationId xmlns:a16="http://schemas.microsoft.com/office/drawing/2014/main" id="{03552D12-0B5D-4A4F-8782-6661806B6097}"/>
              </a:ext>
            </a:extLst>
          </p:cNvPr>
          <p:cNvSpPr/>
          <p:nvPr/>
        </p:nvSpPr>
        <p:spPr>
          <a:xfrm>
            <a:off x="2420471" y="5030372"/>
            <a:ext cx="6486861" cy="1062724"/>
          </a:xfrm>
          <a:prstGeom prst="wedgeRoundRectCallout">
            <a:avLst>
              <a:gd name="adj1" fmla="val -59078"/>
              <a:gd name="adj2" fmla="val -12872"/>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lang="ja-JP" altLang="en-US" dirty="0"/>
              <a:t>製造工程の設計についての項目は</a:t>
            </a:r>
            <a:r>
              <a:rPr lang="en-US" altLang="ja-JP" dirty="0"/>
              <a:t>B</a:t>
            </a:r>
            <a:r>
              <a:rPr lang="ja-JP" altLang="en-US" dirty="0"/>
              <a:t>規格の</a:t>
            </a:r>
            <a:r>
              <a:rPr lang="en-US" altLang="ja-JP" dirty="0"/>
              <a:t>FSM11</a:t>
            </a:r>
            <a:r>
              <a:rPr lang="ja-JP" altLang="en-US" dirty="0"/>
              <a:t>手順で要求されています。新製品についても拡大して対応してみましょう！</a:t>
            </a:r>
            <a:endParaRPr kumimoji="1" lang="ja-JP" altLang="en-US" dirty="0"/>
          </a:p>
        </p:txBody>
      </p:sp>
      <p:pic>
        <p:nvPicPr>
          <p:cNvPr id="9" name="図 8">
            <a:extLst>
              <a:ext uri="{FF2B5EF4-FFF2-40B4-BE49-F238E27FC236}">
                <a16:creationId xmlns:a16="http://schemas.microsoft.com/office/drawing/2014/main" id="{3596F3F9-3C66-A36A-B0CE-C7D463D05091}"/>
              </a:ext>
            </a:extLst>
          </p:cNvPr>
          <p:cNvPicPr>
            <a:picLocks noChangeAspect="1"/>
          </p:cNvPicPr>
          <p:nvPr/>
        </p:nvPicPr>
        <p:blipFill>
          <a:blip r:embed="rId5"/>
          <a:stretch>
            <a:fillRect/>
          </a:stretch>
        </p:blipFill>
        <p:spPr>
          <a:xfrm>
            <a:off x="696000" y="1528857"/>
            <a:ext cx="10800000" cy="3266667"/>
          </a:xfrm>
          <a:prstGeom prst="rect">
            <a:avLst/>
          </a:prstGeom>
        </p:spPr>
      </p:pic>
    </p:spTree>
    <p:extLst>
      <p:ext uri="{BB962C8B-B14F-4D97-AF65-F5344CB8AC3E}">
        <p14:creationId xmlns:p14="http://schemas.microsoft.com/office/powerpoint/2010/main" val="253789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16</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328"/>
            <a:ext cx="7171628" cy="400110"/>
          </a:xfrm>
          <a:prstGeom prst="rect">
            <a:avLst/>
          </a:prstGeom>
          <a:noFill/>
        </p:spPr>
        <p:txBody>
          <a:bodyPr wrap="square">
            <a:spAutoFit/>
          </a:bodyPr>
          <a:lstStyle/>
          <a:p>
            <a:r>
              <a:rPr lang="en-GB" altLang="ja-JP" sz="2000" b="1" dirty="0"/>
              <a:t>FSM 20 </a:t>
            </a:r>
            <a:r>
              <a:rPr lang="ja-JP" altLang="en-US" sz="2000" b="1" dirty="0"/>
              <a:t>内部監査</a:t>
            </a:r>
          </a:p>
        </p:txBody>
      </p:sp>
      <p:sp>
        <p:nvSpPr>
          <p:cNvPr id="16" name="テキスト ボックス 15">
            <a:extLst>
              <a:ext uri="{FF2B5EF4-FFF2-40B4-BE49-F238E27FC236}">
                <a16:creationId xmlns:a16="http://schemas.microsoft.com/office/drawing/2014/main" id="{3BFC2B88-9617-49DC-BA56-2DD587306C11}"/>
              </a:ext>
            </a:extLst>
          </p:cNvPr>
          <p:cNvSpPr txBox="1"/>
          <p:nvPr/>
        </p:nvSpPr>
        <p:spPr>
          <a:xfrm>
            <a:off x="574386" y="948277"/>
            <a:ext cx="1622380"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要求事項</a:t>
            </a:r>
          </a:p>
        </p:txBody>
      </p:sp>
      <p:pic>
        <p:nvPicPr>
          <p:cNvPr id="4" name="図 3">
            <a:extLst>
              <a:ext uri="{FF2B5EF4-FFF2-40B4-BE49-F238E27FC236}">
                <a16:creationId xmlns:a16="http://schemas.microsoft.com/office/drawing/2014/main" id="{C5A27499-932A-4E38-9854-7807F6CBD10F}"/>
              </a:ext>
            </a:extLst>
          </p:cNvPr>
          <p:cNvPicPr>
            <a:picLocks noChangeAspect="1"/>
          </p:cNvPicPr>
          <p:nvPr/>
        </p:nvPicPr>
        <p:blipFill>
          <a:blip r:embed="rId4"/>
          <a:stretch>
            <a:fillRect/>
          </a:stretch>
        </p:blipFill>
        <p:spPr>
          <a:xfrm>
            <a:off x="472750" y="5297498"/>
            <a:ext cx="1091279" cy="1274174"/>
          </a:xfrm>
          <a:prstGeom prst="rect">
            <a:avLst/>
          </a:prstGeom>
        </p:spPr>
      </p:pic>
      <p:sp>
        <p:nvSpPr>
          <p:cNvPr id="7" name="吹き出し: 角を丸めた四角形 6">
            <a:extLst>
              <a:ext uri="{FF2B5EF4-FFF2-40B4-BE49-F238E27FC236}">
                <a16:creationId xmlns:a16="http://schemas.microsoft.com/office/drawing/2014/main" id="{EC82451B-E306-41A0-98E6-DC033CD81F89}"/>
              </a:ext>
            </a:extLst>
          </p:cNvPr>
          <p:cNvSpPr/>
          <p:nvPr/>
        </p:nvSpPr>
        <p:spPr>
          <a:xfrm>
            <a:off x="2871395" y="5057982"/>
            <a:ext cx="5282005" cy="1014994"/>
          </a:xfrm>
          <a:prstGeom prst="wedgeRoundRectCallout">
            <a:avLst>
              <a:gd name="adj1" fmla="val -72543"/>
              <a:gd name="adj2" fmla="val -2001"/>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dirty="0"/>
              <a:t>内部監査も</a:t>
            </a:r>
            <a:r>
              <a:rPr kumimoji="1" lang="en-US" altLang="ja-JP" dirty="0"/>
              <a:t>JFS-B</a:t>
            </a:r>
            <a:r>
              <a:rPr kumimoji="1" lang="ja-JP" altLang="en-US" dirty="0"/>
              <a:t>にはない項目でした。この項目はマネジメント規格では必須項目と言えるでしょう。</a:t>
            </a:r>
            <a:endParaRPr kumimoji="1" lang="en-US" altLang="ja-JP" dirty="0"/>
          </a:p>
          <a:p>
            <a:r>
              <a:rPr lang="ja-JP" altLang="en-US" dirty="0"/>
              <a:t>どんなことをしなければいけないのか見てみましょう。</a:t>
            </a:r>
            <a:endParaRPr kumimoji="1" lang="ja-JP" altLang="en-US" dirty="0"/>
          </a:p>
        </p:txBody>
      </p:sp>
      <p:pic>
        <p:nvPicPr>
          <p:cNvPr id="9" name="図 8">
            <a:extLst>
              <a:ext uri="{FF2B5EF4-FFF2-40B4-BE49-F238E27FC236}">
                <a16:creationId xmlns:a16="http://schemas.microsoft.com/office/drawing/2014/main" id="{5FD9DEAA-76F9-4D9C-7BF5-B1D26CE11219}"/>
              </a:ext>
            </a:extLst>
          </p:cNvPr>
          <p:cNvPicPr>
            <a:picLocks noChangeAspect="1"/>
          </p:cNvPicPr>
          <p:nvPr/>
        </p:nvPicPr>
        <p:blipFill>
          <a:blip r:embed="rId5"/>
          <a:stretch>
            <a:fillRect/>
          </a:stretch>
        </p:blipFill>
        <p:spPr>
          <a:xfrm>
            <a:off x="696000" y="1409586"/>
            <a:ext cx="10800000" cy="3408333"/>
          </a:xfrm>
          <a:prstGeom prst="rect">
            <a:avLst/>
          </a:prstGeom>
        </p:spPr>
      </p:pic>
    </p:spTree>
    <p:extLst>
      <p:ext uri="{BB962C8B-B14F-4D97-AF65-F5344CB8AC3E}">
        <p14:creationId xmlns:p14="http://schemas.microsoft.com/office/powerpoint/2010/main" val="246483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17</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446452" cy="400110"/>
          </a:xfrm>
          <a:prstGeom prst="rect">
            <a:avLst/>
          </a:prstGeom>
          <a:noFill/>
        </p:spPr>
        <p:txBody>
          <a:bodyPr wrap="square">
            <a:spAutoFit/>
          </a:bodyPr>
          <a:lstStyle/>
          <a:p>
            <a:r>
              <a:rPr lang="ja-JP" altLang="en-US" sz="2000" b="1" dirty="0"/>
              <a:t>ガイドライン：</a:t>
            </a:r>
            <a:r>
              <a:rPr lang="en-GB" altLang="ja-JP" sz="2000" b="1" dirty="0"/>
              <a:t>FSM 20 </a:t>
            </a:r>
            <a:r>
              <a:rPr lang="ja-JP" altLang="en-US" sz="2000" b="1" dirty="0"/>
              <a:t>内部監査</a:t>
            </a:r>
            <a:r>
              <a:rPr lang="en-US" altLang="ja-JP" sz="2000" b="1" dirty="0"/>
              <a:t>(</a:t>
            </a:r>
            <a:r>
              <a:rPr lang="ja-JP" altLang="en-US" sz="2000" b="1" dirty="0"/>
              <a:t>抜粋）</a:t>
            </a:r>
          </a:p>
        </p:txBody>
      </p:sp>
      <p:sp>
        <p:nvSpPr>
          <p:cNvPr id="13" name="テキスト ボックス 12">
            <a:extLst>
              <a:ext uri="{FF2B5EF4-FFF2-40B4-BE49-F238E27FC236}">
                <a16:creationId xmlns:a16="http://schemas.microsoft.com/office/drawing/2014/main" id="{A8C9B101-9BA0-4E83-9372-B1C2A620CDBF}"/>
              </a:ext>
            </a:extLst>
          </p:cNvPr>
          <p:cNvSpPr txBox="1"/>
          <p:nvPr/>
        </p:nvSpPr>
        <p:spPr>
          <a:xfrm>
            <a:off x="315177" y="1617095"/>
            <a:ext cx="11561645" cy="3728381"/>
          </a:xfrm>
          <a:prstGeom prst="rect">
            <a:avLst/>
          </a:prstGeom>
          <a:noFill/>
        </p:spPr>
        <p:txBody>
          <a:bodyPr wrap="square">
            <a:noAutofit/>
          </a:bodyPr>
          <a:lstStyle/>
          <a:p>
            <a:pPr marL="514350" indent="-514350">
              <a:buFont typeface="+mj-lt"/>
              <a:buAutoNum type="arabicPeriod"/>
            </a:pPr>
            <a:r>
              <a:rPr lang="ja-JP" altLang="en-US" sz="2400" dirty="0"/>
              <a:t> 内部監査は、食品安全マネジメントシステム全体の検証活動の一つであり、その結果はマネジメントレビューのインプット情報となる。内部監査は、食品安全マネジメントシステム（</a:t>
            </a:r>
            <a:r>
              <a:rPr lang="en-US" altLang="ja-JP" sz="2400" dirty="0"/>
              <a:t>HACCP </a:t>
            </a:r>
            <a:r>
              <a:rPr lang="ja-JP" altLang="en-US" sz="2400" dirty="0"/>
              <a:t>システム、</a:t>
            </a:r>
            <a:r>
              <a:rPr lang="en-US" altLang="ja-JP" sz="2400" dirty="0"/>
              <a:t>GMP </a:t>
            </a:r>
            <a:r>
              <a:rPr lang="ja-JP" altLang="en-US" sz="2400" dirty="0"/>
              <a:t>のすべてを含む）全体を対象としてあらかじめ定めた間隔で実施されるほか、必要に応じて臨時に実施されることもある。</a:t>
            </a:r>
          </a:p>
          <a:p>
            <a:pPr marL="514350" indent="-514350">
              <a:buFont typeface="+mj-lt"/>
              <a:buAutoNum type="arabicPeriod"/>
            </a:pPr>
            <a:r>
              <a:rPr lang="ja-JP" altLang="en-US" sz="2400" dirty="0"/>
              <a:t>「内部監査員の力量」は、知識と技能、職務経験、監査経験などで示されるものである。力量に関しては、一般的な基準があるわけではなく、各組織が自組織の監査に必要と思われる基準を作成することになり、その定めた基準に達するように要員を訓練することになる。例えば、以下の技能と知識がある。</a:t>
            </a:r>
          </a:p>
        </p:txBody>
      </p:sp>
      <p:sp>
        <p:nvSpPr>
          <p:cNvPr id="12" name="テキスト ボックス 11">
            <a:extLst>
              <a:ext uri="{FF2B5EF4-FFF2-40B4-BE49-F238E27FC236}">
                <a16:creationId xmlns:a16="http://schemas.microsoft.com/office/drawing/2014/main" id="{B7021488-FD43-4C72-B2C1-F292280C34A0}"/>
              </a:ext>
            </a:extLst>
          </p:cNvPr>
          <p:cNvSpPr txBox="1"/>
          <p:nvPr/>
        </p:nvSpPr>
        <p:spPr>
          <a:xfrm>
            <a:off x="336313" y="1034513"/>
            <a:ext cx="2773449" cy="400110"/>
          </a:xfrm>
          <a:prstGeom prst="rect">
            <a:avLst/>
          </a:prstGeom>
          <a:noFill/>
        </p:spPr>
        <p:txBody>
          <a:bodyPr wrap="square">
            <a:spAutoFit/>
          </a:bodyPr>
          <a:lstStyle/>
          <a:p>
            <a:r>
              <a:rPr lang="ja-JP" altLang="en-US" sz="2000" b="1" dirty="0"/>
              <a:t>考え方、具体的事例：</a:t>
            </a:r>
          </a:p>
        </p:txBody>
      </p:sp>
      <p:pic>
        <p:nvPicPr>
          <p:cNvPr id="3" name="図 2">
            <a:extLst>
              <a:ext uri="{FF2B5EF4-FFF2-40B4-BE49-F238E27FC236}">
                <a16:creationId xmlns:a16="http://schemas.microsoft.com/office/drawing/2014/main" id="{B285464C-B3E2-4DBB-9361-4353143F47E4}"/>
              </a:ext>
            </a:extLst>
          </p:cNvPr>
          <p:cNvPicPr>
            <a:picLocks noChangeAspect="1"/>
          </p:cNvPicPr>
          <p:nvPr/>
        </p:nvPicPr>
        <p:blipFill>
          <a:blip r:embed="rId4"/>
          <a:stretch>
            <a:fillRect/>
          </a:stretch>
        </p:blipFill>
        <p:spPr>
          <a:xfrm>
            <a:off x="10080767" y="4567655"/>
            <a:ext cx="1541975" cy="1920585"/>
          </a:xfrm>
          <a:prstGeom prst="rect">
            <a:avLst/>
          </a:prstGeom>
        </p:spPr>
      </p:pic>
      <p:sp>
        <p:nvSpPr>
          <p:cNvPr id="4" name="吹き出し: 円形 3">
            <a:extLst>
              <a:ext uri="{FF2B5EF4-FFF2-40B4-BE49-F238E27FC236}">
                <a16:creationId xmlns:a16="http://schemas.microsoft.com/office/drawing/2014/main" id="{8CA3C51E-3C95-4101-B81F-9F30535B462E}"/>
              </a:ext>
            </a:extLst>
          </p:cNvPr>
          <p:cNvSpPr/>
          <p:nvPr/>
        </p:nvSpPr>
        <p:spPr>
          <a:xfrm>
            <a:off x="5109882" y="5125293"/>
            <a:ext cx="4716805" cy="1088699"/>
          </a:xfrm>
          <a:prstGeom prst="wedgeEllipseCallout">
            <a:avLst>
              <a:gd name="adj1" fmla="val 55298"/>
              <a:gd name="adj2" fmla="val -500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t>ガイドラインでは内部監査での確認項目、手順、監査を行う上での力量等も説明しています。</a:t>
            </a:r>
            <a:endParaRPr kumimoji="1" lang="ja-JP" altLang="en-US" sz="1600" dirty="0"/>
          </a:p>
        </p:txBody>
      </p:sp>
    </p:spTree>
    <p:extLst>
      <p:ext uri="{BB962C8B-B14F-4D97-AF65-F5344CB8AC3E}">
        <p14:creationId xmlns:p14="http://schemas.microsoft.com/office/powerpoint/2010/main" val="4454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18</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86798"/>
            <a:ext cx="7446452" cy="400110"/>
          </a:xfrm>
          <a:prstGeom prst="rect">
            <a:avLst/>
          </a:prstGeom>
          <a:noFill/>
        </p:spPr>
        <p:txBody>
          <a:bodyPr wrap="square">
            <a:spAutoFit/>
          </a:bodyPr>
          <a:lstStyle/>
          <a:p>
            <a:r>
              <a:rPr lang="ja-JP" altLang="en-US" sz="2000" b="1" dirty="0"/>
              <a:t>ガイドライン：</a:t>
            </a:r>
            <a:r>
              <a:rPr lang="en-US" altLang="ja-JP" sz="2000" b="1" dirty="0"/>
              <a:t>FSM 26 </a:t>
            </a:r>
            <a:r>
              <a:rPr lang="ja-JP" altLang="en-US" sz="2000" b="1" dirty="0"/>
              <a:t>従業員からの改善提案の活用</a:t>
            </a:r>
            <a:r>
              <a:rPr lang="en-US" altLang="ja-JP" sz="2000" b="1" dirty="0"/>
              <a:t>(</a:t>
            </a:r>
            <a:r>
              <a:rPr lang="ja-JP" altLang="en-US" sz="2000" b="1" dirty="0"/>
              <a:t>抜粋）</a:t>
            </a:r>
          </a:p>
        </p:txBody>
      </p:sp>
      <p:sp>
        <p:nvSpPr>
          <p:cNvPr id="13" name="テキスト ボックス 12">
            <a:extLst>
              <a:ext uri="{FF2B5EF4-FFF2-40B4-BE49-F238E27FC236}">
                <a16:creationId xmlns:a16="http://schemas.microsoft.com/office/drawing/2014/main" id="{A8C9B101-9BA0-4E83-9372-B1C2A620CDBF}"/>
              </a:ext>
            </a:extLst>
          </p:cNvPr>
          <p:cNvSpPr txBox="1"/>
          <p:nvPr/>
        </p:nvSpPr>
        <p:spPr>
          <a:xfrm>
            <a:off x="315177" y="1617095"/>
            <a:ext cx="11561645" cy="3728381"/>
          </a:xfrm>
          <a:prstGeom prst="rect">
            <a:avLst/>
          </a:prstGeom>
          <a:noFill/>
        </p:spPr>
        <p:txBody>
          <a:bodyPr wrap="square">
            <a:noAutofit/>
          </a:bodyPr>
          <a:lstStyle/>
          <a:p>
            <a:pPr marL="457200" indent="-457200">
              <a:buFont typeface="+mj-lt"/>
              <a:buAutoNum type="arabicPeriod"/>
            </a:pPr>
            <a:r>
              <a:rPr lang="ja-JP" altLang="en-US" sz="2400" dirty="0"/>
              <a:t>本要求事項は、組織が、ボトムアップによる改善活動を効果的に行う仕組みを構築し、実施することを求めている。これは、日本で以前より重視されている従業員の改善活動を食品安全マネジメントシステムに組み込んでいるものであり、本規格の特徴ともなっている。</a:t>
            </a:r>
          </a:p>
          <a:p>
            <a:pPr marL="457200" indent="-457200">
              <a:buFont typeface="+mj-lt"/>
              <a:buAutoNum type="arabicPeriod"/>
            </a:pPr>
            <a:r>
              <a:rPr lang="ja-JP" altLang="en-US" sz="2400" dirty="0"/>
              <a:t>従業員から出た改善提案は、そのまま取り入れれば良いというものではない。食品安全の取組にとってマイナスの副作用を持つ提案もあると考えられるので、提案内容については、専門的に検証をした上で採用していくことが求められる。また、その結果は提案者のみならず組織全体に周知すると良い。</a:t>
            </a:r>
          </a:p>
        </p:txBody>
      </p:sp>
      <p:sp>
        <p:nvSpPr>
          <p:cNvPr id="12" name="テキスト ボックス 11">
            <a:extLst>
              <a:ext uri="{FF2B5EF4-FFF2-40B4-BE49-F238E27FC236}">
                <a16:creationId xmlns:a16="http://schemas.microsoft.com/office/drawing/2014/main" id="{B7021488-FD43-4C72-B2C1-F292280C34A0}"/>
              </a:ext>
            </a:extLst>
          </p:cNvPr>
          <p:cNvSpPr txBox="1"/>
          <p:nvPr/>
        </p:nvSpPr>
        <p:spPr>
          <a:xfrm>
            <a:off x="336313" y="1034513"/>
            <a:ext cx="2773449" cy="400110"/>
          </a:xfrm>
          <a:prstGeom prst="rect">
            <a:avLst/>
          </a:prstGeom>
          <a:noFill/>
        </p:spPr>
        <p:txBody>
          <a:bodyPr wrap="square">
            <a:spAutoFit/>
          </a:bodyPr>
          <a:lstStyle/>
          <a:p>
            <a:r>
              <a:rPr lang="ja-JP" altLang="en-US" sz="2000" b="1" dirty="0"/>
              <a:t>考え方、具体的事例：</a:t>
            </a:r>
          </a:p>
        </p:txBody>
      </p:sp>
      <p:pic>
        <p:nvPicPr>
          <p:cNvPr id="3" name="図 2">
            <a:extLst>
              <a:ext uri="{FF2B5EF4-FFF2-40B4-BE49-F238E27FC236}">
                <a16:creationId xmlns:a16="http://schemas.microsoft.com/office/drawing/2014/main" id="{B285464C-B3E2-4DBB-9361-4353143F47E4}"/>
              </a:ext>
            </a:extLst>
          </p:cNvPr>
          <p:cNvPicPr>
            <a:picLocks noChangeAspect="1"/>
          </p:cNvPicPr>
          <p:nvPr/>
        </p:nvPicPr>
        <p:blipFill>
          <a:blip r:embed="rId4"/>
          <a:stretch>
            <a:fillRect/>
          </a:stretch>
        </p:blipFill>
        <p:spPr>
          <a:xfrm>
            <a:off x="10080767" y="4567655"/>
            <a:ext cx="1541975" cy="1920585"/>
          </a:xfrm>
          <a:prstGeom prst="rect">
            <a:avLst/>
          </a:prstGeom>
        </p:spPr>
      </p:pic>
      <p:sp>
        <p:nvSpPr>
          <p:cNvPr id="4" name="吹き出し: 円形 3">
            <a:extLst>
              <a:ext uri="{FF2B5EF4-FFF2-40B4-BE49-F238E27FC236}">
                <a16:creationId xmlns:a16="http://schemas.microsoft.com/office/drawing/2014/main" id="{8CA3C51E-3C95-4101-B81F-9F30535B462E}"/>
              </a:ext>
            </a:extLst>
          </p:cNvPr>
          <p:cNvSpPr/>
          <p:nvPr/>
        </p:nvSpPr>
        <p:spPr>
          <a:xfrm>
            <a:off x="4870395" y="4118804"/>
            <a:ext cx="4755645" cy="1088699"/>
          </a:xfrm>
          <a:prstGeom prst="wedgeEllipseCallout">
            <a:avLst>
              <a:gd name="adj1" fmla="val 58121"/>
              <a:gd name="adj2" fmla="val 62219"/>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ガイドラインでは考え方を</a:t>
            </a:r>
            <a:r>
              <a:rPr lang="en-US" altLang="ja-JP" dirty="0"/>
              <a:t>6</a:t>
            </a:r>
            <a:r>
              <a:rPr lang="ja-JP" altLang="en-US" dirty="0"/>
              <a:t>点として説明しています。</a:t>
            </a:r>
            <a:endParaRPr kumimoji="1" lang="ja-JP" altLang="en-US" dirty="0"/>
          </a:p>
        </p:txBody>
      </p:sp>
      <p:pic>
        <p:nvPicPr>
          <p:cNvPr id="7" name="図 6">
            <a:extLst>
              <a:ext uri="{FF2B5EF4-FFF2-40B4-BE49-F238E27FC236}">
                <a16:creationId xmlns:a16="http://schemas.microsoft.com/office/drawing/2014/main" id="{6BE2FAFE-21B2-ADED-31B0-8DA566E54C4F}"/>
              </a:ext>
            </a:extLst>
          </p:cNvPr>
          <p:cNvPicPr>
            <a:picLocks noChangeAspect="1"/>
          </p:cNvPicPr>
          <p:nvPr/>
        </p:nvPicPr>
        <p:blipFill>
          <a:blip r:embed="rId5"/>
          <a:stretch>
            <a:fillRect/>
          </a:stretch>
        </p:blipFill>
        <p:spPr>
          <a:xfrm>
            <a:off x="336313" y="4475925"/>
            <a:ext cx="1439336" cy="2038450"/>
          </a:xfrm>
          <a:prstGeom prst="rect">
            <a:avLst/>
          </a:prstGeom>
        </p:spPr>
      </p:pic>
      <p:sp>
        <p:nvSpPr>
          <p:cNvPr id="9" name="テキスト ボックス 8">
            <a:extLst>
              <a:ext uri="{FF2B5EF4-FFF2-40B4-BE49-F238E27FC236}">
                <a16:creationId xmlns:a16="http://schemas.microsoft.com/office/drawing/2014/main" id="{A98996F8-C59A-9FA7-90CE-058BC17ADCB1}"/>
              </a:ext>
            </a:extLst>
          </p:cNvPr>
          <p:cNvSpPr txBox="1"/>
          <p:nvPr/>
        </p:nvSpPr>
        <p:spPr>
          <a:xfrm>
            <a:off x="2007748" y="4602024"/>
            <a:ext cx="6968612" cy="1754326"/>
          </a:xfrm>
          <a:prstGeom prst="rect">
            <a:avLst/>
          </a:prstGeom>
          <a:noFill/>
        </p:spPr>
        <p:txBody>
          <a:bodyPr wrap="square" rtlCol="0">
            <a:spAutoFit/>
          </a:bodyPr>
          <a:lstStyle/>
          <a:p>
            <a:r>
              <a:rPr kumimoji="1" lang="en-US" altLang="ja-JP" dirty="0"/>
              <a:t>Edition 1.1</a:t>
            </a:r>
          </a:p>
          <a:p>
            <a:r>
              <a:rPr kumimoji="1" lang="ja-JP" altLang="en-US" dirty="0"/>
              <a:t>規格</a:t>
            </a:r>
            <a:r>
              <a:rPr kumimoji="1" lang="en-US" altLang="ja-JP" dirty="0"/>
              <a:t>Version 3.0</a:t>
            </a:r>
          </a:p>
          <a:p>
            <a:r>
              <a:rPr kumimoji="1" lang="ja-JP" altLang="en-US" dirty="0"/>
              <a:t>要求事項解説</a:t>
            </a:r>
          </a:p>
          <a:p>
            <a:r>
              <a:rPr kumimoji="1" lang="ja-JP" altLang="en-US" dirty="0"/>
              <a:t>協会会員、認証取得済み事業者、認証取得をする</a:t>
            </a:r>
            <a:endParaRPr kumimoji="1" lang="en-US" altLang="ja-JP" dirty="0"/>
          </a:p>
          <a:p>
            <a:r>
              <a:rPr kumimoji="1" lang="ja-JP" altLang="en-US" dirty="0"/>
              <a:t>事業者向けに無償配布。</a:t>
            </a:r>
          </a:p>
          <a:p>
            <a:r>
              <a:rPr kumimoji="1" lang="en-US" altLang="ja-JP" dirty="0"/>
              <a:t>Q</a:t>
            </a:r>
            <a:r>
              <a:rPr kumimoji="1" lang="ja-JP" altLang="en-US" dirty="0"/>
              <a:t>＆</a:t>
            </a:r>
            <a:r>
              <a:rPr kumimoji="1" lang="en-US" altLang="ja-JP" dirty="0"/>
              <a:t>A</a:t>
            </a:r>
            <a:r>
              <a:rPr kumimoji="1" lang="ja-JP" altLang="en-US" dirty="0"/>
              <a:t>も掲載した特別版（</a:t>
            </a:r>
            <a:r>
              <a:rPr kumimoji="1" lang="en-US" altLang="ja-JP" dirty="0"/>
              <a:t>B5</a:t>
            </a:r>
            <a:r>
              <a:rPr kumimoji="1" lang="ja-JP" altLang="en-US" dirty="0"/>
              <a:t>冊子）については、専用サイトにて販売中！</a:t>
            </a:r>
          </a:p>
        </p:txBody>
      </p:sp>
    </p:spTree>
    <p:extLst>
      <p:ext uri="{BB962C8B-B14F-4D97-AF65-F5344CB8AC3E}">
        <p14:creationId xmlns:p14="http://schemas.microsoft.com/office/powerpoint/2010/main" val="9826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80730" y="74508"/>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フッター プレースホルダー 11">
            <a:extLst>
              <a:ext uri="{FF2B5EF4-FFF2-40B4-BE49-F238E27FC236}">
                <a16:creationId xmlns:a16="http://schemas.microsoft.com/office/drawing/2014/main" id="{1FC81644-0D8A-4E59-BCBA-3E7D2081451B}"/>
              </a:ext>
            </a:extLst>
          </p:cNvPr>
          <p:cNvSpPr>
            <a:spLocks noGrp="1"/>
          </p:cNvSpPr>
          <p:nvPr>
            <p:ph type="ftr" sz="quarter" idx="11"/>
          </p:nvPr>
        </p:nvSpPr>
        <p:spPr>
          <a:xfrm>
            <a:off x="4038600" y="6491100"/>
            <a:ext cx="4114800" cy="365125"/>
          </a:xfrm>
        </p:spPr>
        <p:txBody>
          <a:bodyPr/>
          <a:lstStyle/>
          <a:p>
            <a:r>
              <a:rPr kumimoji="1" lang="en-US" altLang="ja-JP" dirty="0">
                <a:latin typeface="Meiryo UI" panose="020B0604030504040204" pitchFamily="50" charset="-128"/>
                <a:ea typeface="Meiryo UI" panose="020B0604030504040204" pitchFamily="50" charset="-128"/>
              </a:rPr>
              <a:t>©2022 JFSM</a:t>
            </a:r>
            <a:endParaRPr kumimoji="1" lang="ja-JP" altLang="en-US"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D734DCB-345A-4222-AD73-335260591BB6}"/>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19</a:t>
            </a:fld>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43EC8E3-B751-446B-809C-C16C31A3D169}"/>
              </a:ext>
            </a:extLst>
          </p:cNvPr>
          <p:cNvSpPr txBox="1"/>
          <p:nvPr/>
        </p:nvSpPr>
        <p:spPr>
          <a:xfrm>
            <a:off x="1173826" y="158682"/>
            <a:ext cx="6923347" cy="442035"/>
          </a:xfrm>
          <a:prstGeom prst="rect">
            <a:avLst/>
          </a:prstGeom>
          <a:noFill/>
        </p:spPr>
        <p:txBody>
          <a:bodyPr wrap="square" lIns="36000" tIns="36000" rIns="36000" bIns="36000" rtlCol="0">
            <a:spAutoFit/>
          </a:bodyPr>
          <a:lstStyle/>
          <a:p>
            <a:r>
              <a:rPr lang="en-US" altLang="ja-JP" sz="2400" dirty="0">
                <a:latin typeface="Meiryo UI" panose="020B0604030504040204" pitchFamily="50" charset="-128"/>
                <a:ea typeface="Meiryo UI" panose="020B0604030504040204" pitchFamily="50" charset="-128"/>
              </a:rPr>
              <a:t>JFS-A/B</a:t>
            </a:r>
            <a:r>
              <a:rPr lang="ja-JP" altLang="en-US" sz="2400" dirty="0">
                <a:latin typeface="Meiryo UI" panose="020B0604030504040204" pitchFamily="50" charset="-128"/>
                <a:ea typeface="Meiryo UI" panose="020B0604030504040204" pitchFamily="50" charset="-128"/>
              </a:rPr>
              <a:t>規格と</a:t>
            </a:r>
            <a:r>
              <a:rPr lang="en-US" altLang="ja-JP" sz="2400" dirty="0">
                <a:latin typeface="Meiryo UI" panose="020B0604030504040204" pitchFamily="50" charset="-128"/>
                <a:ea typeface="Meiryo UI" panose="020B0604030504040204" pitchFamily="50" charset="-128"/>
              </a:rPr>
              <a:t>JFS-C</a:t>
            </a:r>
            <a:r>
              <a:rPr lang="ja-JP" altLang="en-US" sz="2400" dirty="0">
                <a:latin typeface="Meiryo UI" panose="020B0604030504040204" pitchFamily="50" charset="-128"/>
                <a:ea typeface="Meiryo UI" panose="020B0604030504040204" pitchFamily="50" charset="-128"/>
              </a:rPr>
              <a:t>規格とのギャップ（差分）</a:t>
            </a:r>
            <a:endParaRPr kumimoji="1" lang="ja-JP" altLang="en-US" sz="2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64E4A5D-7062-4364-9E32-54B9B829CBDB}"/>
              </a:ext>
            </a:extLst>
          </p:cNvPr>
          <p:cNvSpPr txBox="1"/>
          <p:nvPr/>
        </p:nvSpPr>
        <p:spPr>
          <a:xfrm>
            <a:off x="215901" y="1516778"/>
            <a:ext cx="7213642" cy="3547125"/>
          </a:xfrm>
          <a:prstGeom prst="rect">
            <a:avLst/>
          </a:prstGeom>
          <a:solidFill>
            <a:schemeClr val="accent4"/>
          </a:solidFill>
        </p:spPr>
        <p:txBody>
          <a:bodyPr wrap="square" rtlCol="0" anchor="t">
            <a:spAutoFit/>
          </a:bodyPr>
          <a:lstStyle/>
          <a:p>
            <a:pPr>
              <a:spcAft>
                <a:spcPts val="600"/>
              </a:spcAft>
            </a:pPr>
            <a:r>
              <a:rPr lang="ja-JP" altLang="en-US" sz="2400" dirty="0">
                <a:latin typeface="Meiryo UI" panose="020B0604030504040204" pitchFamily="50" charset="-128"/>
                <a:ea typeface="Meiryo UI" panose="020B0604030504040204" pitchFamily="50" charset="-128"/>
              </a:rPr>
              <a:t>主要なギャップは以下の</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項目</a:t>
            </a:r>
            <a:endParaRPr lang="en-US" altLang="ja-JP" sz="24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トップマネジメントのコミットメントと食品安全文化</a:t>
            </a:r>
            <a:endParaRPr lang="en-US" altLang="ja-JP" sz="28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マネジメントレビュー</a:t>
            </a:r>
            <a:endParaRPr lang="en-US" altLang="ja-JP" sz="28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食品偽装防止対策</a:t>
            </a:r>
            <a:endParaRPr lang="en-US" altLang="ja-JP" sz="28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製品の開発</a:t>
            </a:r>
            <a:endParaRPr lang="en-US" altLang="ja-JP" sz="28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内部監査</a:t>
            </a:r>
            <a:endParaRPr lang="en-US" altLang="ja-JP" sz="28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従業員からの改善提案の活用</a:t>
            </a:r>
            <a:endParaRPr lang="en-US" altLang="ja-JP" sz="28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E793E49C-8B99-4805-9E22-969DD739F68B}"/>
              </a:ext>
            </a:extLst>
          </p:cNvPr>
          <p:cNvSpPr/>
          <p:nvPr/>
        </p:nvSpPr>
        <p:spPr>
          <a:xfrm>
            <a:off x="174122" y="809475"/>
            <a:ext cx="3038007" cy="69987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Meiryo UI" panose="020B0604030504040204" pitchFamily="50" charset="-128"/>
                <a:ea typeface="Meiryo UI" panose="020B0604030504040204" pitchFamily="50" charset="-128"/>
              </a:rPr>
              <a:t>JFS-B</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C</a:t>
            </a:r>
            <a:r>
              <a:rPr kumimoji="1" lang="ja-JP" altLang="en-US" sz="2000" dirty="0">
                <a:latin typeface="Meiryo UI" panose="020B0604030504040204" pitchFamily="50" charset="-128"/>
                <a:ea typeface="Meiryo UI" panose="020B0604030504040204" pitchFamily="50" charset="-128"/>
              </a:rPr>
              <a:t>への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ギャップ（差分）とは？</a:t>
            </a:r>
          </a:p>
        </p:txBody>
      </p:sp>
      <p:sp>
        <p:nvSpPr>
          <p:cNvPr id="13" name="テキスト ボックス 12">
            <a:extLst>
              <a:ext uri="{FF2B5EF4-FFF2-40B4-BE49-F238E27FC236}">
                <a16:creationId xmlns:a16="http://schemas.microsoft.com/office/drawing/2014/main" id="{26B5D9B5-E574-47E9-8DAA-6EC72C24291F}"/>
              </a:ext>
            </a:extLst>
          </p:cNvPr>
          <p:cNvSpPr txBox="1"/>
          <p:nvPr/>
        </p:nvSpPr>
        <p:spPr>
          <a:xfrm>
            <a:off x="202938" y="5289129"/>
            <a:ext cx="7213642" cy="907941"/>
          </a:xfrm>
          <a:prstGeom prst="rect">
            <a:avLst/>
          </a:prstGeom>
          <a:solidFill>
            <a:srgbClr val="FFFF99"/>
          </a:solidFill>
        </p:spPr>
        <p:txBody>
          <a:bodyPr wrap="square" rtlCol="0" anchor="t">
            <a:spAutoFit/>
          </a:bodyPr>
          <a:lstStyle/>
          <a:p>
            <a:pPr marL="360363" indent="-360363">
              <a:spcAft>
                <a:spcPts val="60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その他食品安全の一般的な要求事項</a:t>
            </a:r>
            <a:endParaRPr lang="en-US" altLang="ja-JP" sz="2400" dirty="0">
              <a:latin typeface="Meiryo UI" panose="020B0604030504040204" pitchFamily="50" charset="-128"/>
              <a:ea typeface="Meiryo UI" panose="020B0604030504040204" pitchFamily="50" charset="-128"/>
            </a:endParaRPr>
          </a:p>
          <a:p>
            <a:pPr defTabSz="360363">
              <a:spcAft>
                <a:spcPts val="600"/>
              </a:spcAft>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および</a:t>
            </a:r>
            <a:r>
              <a:rPr lang="en-US" altLang="ja-JP" sz="2400" dirty="0">
                <a:latin typeface="Meiryo UI" panose="020B0604030504040204" pitchFamily="50" charset="-128"/>
                <a:ea typeface="Meiryo UI" panose="020B0604030504040204" pitchFamily="50" charset="-128"/>
              </a:rPr>
              <a:t>JFS-B</a:t>
            </a:r>
            <a:r>
              <a:rPr lang="ja-JP" altLang="en-US" sz="2400" dirty="0">
                <a:latin typeface="Meiryo UI" panose="020B0604030504040204" pitchFamily="50" charset="-128"/>
                <a:ea typeface="Meiryo UI" panose="020B0604030504040204" pitchFamily="50" charset="-128"/>
              </a:rPr>
              <a:t>規格の要求事項でカバーされています</a:t>
            </a:r>
            <a:endParaRPr lang="en-US" altLang="ja-JP" sz="2400" dirty="0">
              <a:latin typeface="Meiryo UI" panose="020B0604030504040204" pitchFamily="50" charset="-128"/>
              <a:ea typeface="Meiryo UI" panose="020B0604030504040204" pitchFamily="50" charset="-128"/>
            </a:endParaRPr>
          </a:p>
        </p:txBody>
      </p:sp>
      <p:sp>
        <p:nvSpPr>
          <p:cNvPr id="3" name="加算記号 2">
            <a:extLst>
              <a:ext uri="{FF2B5EF4-FFF2-40B4-BE49-F238E27FC236}">
                <a16:creationId xmlns:a16="http://schemas.microsoft.com/office/drawing/2014/main" id="{3D823342-79DA-40E0-843E-393E8ABA9483}"/>
              </a:ext>
            </a:extLst>
          </p:cNvPr>
          <p:cNvSpPr/>
          <p:nvPr/>
        </p:nvSpPr>
        <p:spPr>
          <a:xfrm>
            <a:off x="3677165" y="4895040"/>
            <a:ext cx="526943" cy="523220"/>
          </a:xfrm>
          <a:prstGeom prst="mathPlu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6B08BA16-6D73-4E4C-BF75-27D3A376E03C}"/>
              </a:ext>
            </a:extLst>
          </p:cNvPr>
          <p:cNvSpPr/>
          <p:nvPr/>
        </p:nvSpPr>
        <p:spPr>
          <a:xfrm>
            <a:off x="7093364" y="1523202"/>
            <a:ext cx="741786" cy="4705949"/>
          </a:xfrm>
          <a:prstGeom prst="rightBrace">
            <a:avLst>
              <a:gd name="adj1" fmla="val 36866"/>
              <a:gd name="adj2" fmla="val 16453"/>
            </a:avLst>
          </a:prstGeom>
          <a:ln w="76200"/>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08C45C62-6932-41CC-BD16-8A49DB760D20}"/>
              </a:ext>
            </a:extLst>
          </p:cNvPr>
          <p:cNvSpPr/>
          <p:nvPr/>
        </p:nvSpPr>
        <p:spPr>
          <a:xfrm>
            <a:off x="7937841" y="877303"/>
            <a:ext cx="3741543" cy="19922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多くの</a:t>
            </a:r>
            <a:r>
              <a:rPr kumimoji="1" lang="ja-JP" altLang="en-US" sz="2400" dirty="0">
                <a:solidFill>
                  <a:schemeClr val="tx1"/>
                </a:solidFill>
                <a:latin typeface="Meiryo UI" panose="020B0604030504040204" pitchFamily="50" charset="-128"/>
                <a:ea typeface="Meiryo UI" panose="020B0604030504040204" pitchFamily="50" charset="-128"/>
              </a:rPr>
              <a:t>食品事業者が、</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400" dirty="0">
                <a:solidFill>
                  <a:schemeClr val="tx1"/>
                </a:solidFill>
                <a:latin typeface="Meiryo UI" panose="020B0604030504040204" pitchFamily="50" charset="-128"/>
                <a:ea typeface="Meiryo UI" panose="020B0604030504040204" pitchFamily="50" charset="-128"/>
              </a:rPr>
              <a:t>製造現場で、</a:t>
            </a:r>
            <a:endParaRPr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400" dirty="0">
                <a:solidFill>
                  <a:schemeClr val="tx1"/>
                </a:solidFill>
                <a:latin typeface="Meiryo UI" panose="020B0604030504040204" pitchFamily="50" charset="-128"/>
                <a:ea typeface="Meiryo UI" panose="020B0604030504040204" pitchFamily="50" charset="-128"/>
              </a:rPr>
              <a:t>日常の運用において、</a:t>
            </a:r>
            <a:endParaRPr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400" dirty="0">
                <a:solidFill>
                  <a:schemeClr val="tx1"/>
                </a:solidFill>
                <a:latin typeface="Meiryo UI" panose="020B0604030504040204" pitchFamily="50" charset="-128"/>
                <a:ea typeface="Meiryo UI" panose="020B0604030504040204" pitchFamily="50" charset="-128"/>
              </a:rPr>
              <a:t>すでに取り組んでいる！</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9" name="矢印: 下 18">
            <a:extLst>
              <a:ext uri="{FF2B5EF4-FFF2-40B4-BE49-F238E27FC236}">
                <a16:creationId xmlns:a16="http://schemas.microsoft.com/office/drawing/2014/main" id="{420C9082-F75F-4904-B76E-1F79E3B3D4AB}"/>
              </a:ext>
            </a:extLst>
          </p:cNvPr>
          <p:cNvSpPr/>
          <p:nvPr/>
        </p:nvSpPr>
        <p:spPr>
          <a:xfrm>
            <a:off x="9369810" y="2922868"/>
            <a:ext cx="720080" cy="4446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四角形: 角を丸くする 19">
            <a:extLst>
              <a:ext uri="{FF2B5EF4-FFF2-40B4-BE49-F238E27FC236}">
                <a16:creationId xmlns:a16="http://schemas.microsoft.com/office/drawing/2014/main" id="{CEB0E31E-729F-4313-8CEE-198B35F8F206}"/>
              </a:ext>
            </a:extLst>
          </p:cNvPr>
          <p:cNvSpPr/>
          <p:nvPr/>
        </p:nvSpPr>
        <p:spPr>
          <a:xfrm>
            <a:off x="7840857" y="3805853"/>
            <a:ext cx="4176807" cy="14038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現状の仕組みを</a:t>
            </a:r>
            <a:r>
              <a:rPr kumimoji="1" lang="ja-JP" altLang="en-US" sz="2400" dirty="0">
                <a:solidFill>
                  <a:schemeClr val="tx1"/>
                </a:solidFill>
                <a:latin typeface="Meiryo UI" panose="020B0604030504040204" pitchFamily="50" charset="-128"/>
                <a:ea typeface="Meiryo UI" panose="020B0604030504040204" pitchFamily="50" charset="-128"/>
              </a:rPr>
              <a:t>、</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lang="ja-JP" altLang="en-US" sz="28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体系化（まとめる）</a:t>
            </a:r>
            <a:endParaRPr lang="en-US" altLang="ja-JP" sz="28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lang="ja-JP" altLang="en-US" sz="28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見える化（文書にする）</a:t>
            </a:r>
            <a:endParaRPr lang="en-US" altLang="ja-JP" sz="28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5D67C803-707C-416D-B63F-536A39118589}"/>
              </a:ext>
            </a:extLst>
          </p:cNvPr>
          <p:cNvSpPr/>
          <p:nvPr/>
        </p:nvSpPr>
        <p:spPr>
          <a:xfrm>
            <a:off x="7660620" y="3406958"/>
            <a:ext cx="3149370" cy="47274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Meiryo UI" panose="020B0604030504040204" pitchFamily="50" charset="-128"/>
                <a:ea typeface="Meiryo UI" panose="020B0604030504040204" pitchFamily="50" charset="-128"/>
              </a:rPr>
              <a:t>JFS-C</a:t>
            </a:r>
            <a:r>
              <a:rPr kumimoji="1" lang="ja-JP" altLang="en-US" sz="2000" dirty="0">
                <a:latin typeface="Meiryo UI" panose="020B0604030504040204" pitchFamily="50" charset="-128"/>
                <a:ea typeface="Meiryo UI" panose="020B0604030504040204" pitchFamily="50" charset="-128"/>
              </a:rPr>
              <a:t>取得のために・・・</a:t>
            </a:r>
          </a:p>
        </p:txBody>
      </p:sp>
      <p:sp>
        <p:nvSpPr>
          <p:cNvPr id="22" name="吹き出し: 角を丸めた四角形 21">
            <a:extLst>
              <a:ext uri="{FF2B5EF4-FFF2-40B4-BE49-F238E27FC236}">
                <a16:creationId xmlns:a16="http://schemas.microsoft.com/office/drawing/2014/main" id="{9D861F39-5B8D-4ED3-A687-90CBDF42DB99}"/>
              </a:ext>
            </a:extLst>
          </p:cNvPr>
          <p:cNvSpPr/>
          <p:nvPr/>
        </p:nvSpPr>
        <p:spPr>
          <a:xfrm>
            <a:off x="8208337" y="5375977"/>
            <a:ext cx="3360208" cy="922449"/>
          </a:xfrm>
          <a:prstGeom prst="wedgeRoundRectCallout">
            <a:avLst>
              <a:gd name="adj1" fmla="val -11449"/>
              <a:gd name="adj2" fmla="val -85142"/>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Meiryo UI" panose="020B0604030504040204" pitchFamily="50" charset="-128"/>
                <a:ea typeface="Meiryo UI" panose="020B0604030504040204" pitchFamily="50" charset="-128"/>
              </a:rPr>
              <a:t>詳しくは、規格・ガイドラインの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なかで解説されています！</a:t>
            </a:r>
            <a:endParaRPr kumimoji="1" lang="en-US" altLang="ja-JP"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753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2</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96608"/>
            <a:ext cx="7171628" cy="461665"/>
          </a:xfrm>
          <a:prstGeom prst="rect">
            <a:avLst/>
          </a:prstGeom>
          <a:noFill/>
        </p:spPr>
        <p:txBody>
          <a:bodyPr wrap="square">
            <a:spAutoFit/>
          </a:bodyPr>
          <a:lstStyle/>
          <a:p>
            <a:r>
              <a:rPr lang="ja-JP" altLang="en-US" sz="2400" b="1" dirty="0"/>
              <a:t>食品製造セクターの</a:t>
            </a:r>
            <a:r>
              <a:rPr lang="en-US" altLang="ja-JP" sz="2400" b="1" dirty="0"/>
              <a:t>JFS</a:t>
            </a:r>
            <a:r>
              <a:rPr lang="ja-JP" altLang="en-US" sz="2400" b="1" dirty="0"/>
              <a:t>規格の構成</a:t>
            </a:r>
          </a:p>
        </p:txBody>
      </p:sp>
      <p:pic>
        <p:nvPicPr>
          <p:cNvPr id="3" name="図 2">
            <a:extLst>
              <a:ext uri="{FF2B5EF4-FFF2-40B4-BE49-F238E27FC236}">
                <a16:creationId xmlns:a16="http://schemas.microsoft.com/office/drawing/2014/main" id="{4CA39D21-0072-4A92-8803-C7D9DDE53C3A}"/>
              </a:ext>
            </a:extLst>
          </p:cNvPr>
          <p:cNvPicPr>
            <a:picLocks noChangeAspect="1"/>
          </p:cNvPicPr>
          <p:nvPr/>
        </p:nvPicPr>
        <p:blipFill>
          <a:blip r:embed="rId4"/>
          <a:stretch>
            <a:fillRect/>
          </a:stretch>
        </p:blipFill>
        <p:spPr>
          <a:xfrm>
            <a:off x="2315035" y="864231"/>
            <a:ext cx="7994966" cy="5534976"/>
          </a:xfrm>
          <a:prstGeom prst="rect">
            <a:avLst/>
          </a:prstGeom>
        </p:spPr>
      </p:pic>
      <p:cxnSp>
        <p:nvCxnSpPr>
          <p:cNvPr id="7" name="直線コネクタ 6">
            <a:extLst>
              <a:ext uri="{FF2B5EF4-FFF2-40B4-BE49-F238E27FC236}">
                <a16:creationId xmlns:a16="http://schemas.microsoft.com/office/drawing/2014/main" id="{F84DA03F-0104-AB2E-9563-FAC468BAEE44}"/>
              </a:ext>
            </a:extLst>
          </p:cNvPr>
          <p:cNvCxnSpPr>
            <a:cxnSpLocks/>
          </p:cNvCxnSpPr>
          <p:nvPr/>
        </p:nvCxnSpPr>
        <p:spPr>
          <a:xfrm flipV="1">
            <a:off x="6846849" y="3459009"/>
            <a:ext cx="1527717" cy="2562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98E0403-8879-8B29-BF6E-5E9AACE33C28}"/>
              </a:ext>
            </a:extLst>
          </p:cNvPr>
          <p:cNvCxnSpPr/>
          <p:nvPr/>
        </p:nvCxnSpPr>
        <p:spPr>
          <a:xfrm>
            <a:off x="6846849" y="2866250"/>
            <a:ext cx="0" cy="848979"/>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8" name="直線コネクタ 17">
            <a:extLst>
              <a:ext uri="{FF2B5EF4-FFF2-40B4-BE49-F238E27FC236}">
                <a16:creationId xmlns:a16="http://schemas.microsoft.com/office/drawing/2014/main" id="{0D9257B0-9E73-5D7D-2250-1C683B803034}"/>
              </a:ext>
            </a:extLst>
          </p:cNvPr>
          <p:cNvCxnSpPr>
            <a:cxnSpLocks/>
          </p:cNvCxnSpPr>
          <p:nvPr/>
        </p:nvCxnSpPr>
        <p:spPr>
          <a:xfrm flipV="1">
            <a:off x="6846848" y="2708519"/>
            <a:ext cx="1527717" cy="2083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4956EBF-FC8E-97FF-56A8-655C58077103}"/>
              </a:ext>
            </a:extLst>
          </p:cNvPr>
          <p:cNvCxnSpPr>
            <a:cxnSpLocks/>
          </p:cNvCxnSpPr>
          <p:nvPr/>
        </p:nvCxnSpPr>
        <p:spPr>
          <a:xfrm>
            <a:off x="8374566" y="2653990"/>
            <a:ext cx="0" cy="8050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F402DFB-6EFD-D6C6-CAA9-8BB23B32E36F}"/>
              </a:ext>
            </a:extLst>
          </p:cNvPr>
          <p:cNvCxnSpPr>
            <a:cxnSpLocks/>
          </p:cNvCxnSpPr>
          <p:nvPr/>
        </p:nvCxnSpPr>
        <p:spPr>
          <a:xfrm>
            <a:off x="5972146" y="2720466"/>
            <a:ext cx="856786" cy="18449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693A3C6-C43C-0E2F-5C0F-2B0D94FF7C10}"/>
              </a:ext>
            </a:extLst>
          </p:cNvPr>
          <p:cNvCxnSpPr>
            <a:cxnSpLocks/>
          </p:cNvCxnSpPr>
          <p:nvPr/>
        </p:nvCxnSpPr>
        <p:spPr>
          <a:xfrm>
            <a:off x="5962184" y="2705150"/>
            <a:ext cx="0" cy="77775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6BDEC97-876C-E6D6-F14B-8F92BF4DD588}"/>
              </a:ext>
            </a:extLst>
          </p:cNvPr>
          <p:cNvCxnSpPr>
            <a:cxnSpLocks/>
          </p:cNvCxnSpPr>
          <p:nvPr/>
        </p:nvCxnSpPr>
        <p:spPr>
          <a:xfrm flipH="1" flipV="1">
            <a:off x="5962184" y="3482904"/>
            <a:ext cx="884664" cy="23232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ED64C822-33F3-81EF-1DA1-16DEDF4DB4EC}"/>
              </a:ext>
            </a:extLst>
          </p:cNvPr>
          <p:cNvCxnSpPr>
            <a:cxnSpLocks/>
          </p:cNvCxnSpPr>
          <p:nvPr/>
        </p:nvCxnSpPr>
        <p:spPr>
          <a:xfrm flipV="1">
            <a:off x="5962184" y="2524658"/>
            <a:ext cx="1382234" cy="19869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0DDF1C1-768A-9704-24FB-199642CFA7BB}"/>
              </a:ext>
            </a:extLst>
          </p:cNvPr>
          <p:cNvCxnSpPr>
            <a:cxnSpLocks/>
          </p:cNvCxnSpPr>
          <p:nvPr/>
        </p:nvCxnSpPr>
        <p:spPr>
          <a:xfrm>
            <a:off x="7344419" y="2514964"/>
            <a:ext cx="1030146" cy="17370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92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20</a:t>
            </a:fld>
            <a:endParaRPr kumimoji="1" lang="ja-JP" altLang="en-US">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BACF1DD-3CF8-7292-651D-AB6CD3C5B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616" y="1115122"/>
            <a:ext cx="4572767" cy="5073805"/>
          </a:xfrm>
          <a:prstGeom prst="rect">
            <a:avLst/>
          </a:prstGeom>
        </p:spPr>
      </p:pic>
      <p:sp>
        <p:nvSpPr>
          <p:cNvPr id="12" name="テキスト ボックス 11">
            <a:extLst>
              <a:ext uri="{FF2B5EF4-FFF2-40B4-BE49-F238E27FC236}">
                <a16:creationId xmlns:a16="http://schemas.microsoft.com/office/drawing/2014/main" id="{BDBEAF74-61A3-704D-36F3-00A887551D34}"/>
              </a:ext>
            </a:extLst>
          </p:cNvPr>
          <p:cNvSpPr txBox="1"/>
          <p:nvPr/>
        </p:nvSpPr>
        <p:spPr>
          <a:xfrm>
            <a:off x="6634849" y="5232735"/>
            <a:ext cx="5557151" cy="1200329"/>
          </a:xfrm>
          <a:prstGeom prst="rect">
            <a:avLst/>
          </a:prstGeom>
          <a:noFill/>
        </p:spPr>
        <p:txBody>
          <a:bodyPr wrap="square">
            <a:spAutoFit/>
          </a:bodyPr>
          <a:lstStyle/>
          <a:p>
            <a:r>
              <a:rPr lang="ja-JP" altLang="en-US" dirty="0"/>
              <a:t>・本資料の著作権は、一般財団法人食品安全マネジメント協会または正当な第三者に帰属します。</a:t>
            </a:r>
          </a:p>
          <a:p>
            <a:r>
              <a:rPr lang="ja-JP" altLang="en-US" dirty="0"/>
              <a:t>・本資料の無断転載・使用は著作権法上の例外を除き、固く禁じられています。</a:t>
            </a:r>
          </a:p>
        </p:txBody>
      </p:sp>
    </p:spTree>
    <p:extLst>
      <p:ext uri="{BB962C8B-B14F-4D97-AF65-F5344CB8AC3E}">
        <p14:creationId xmlns:p14="http://schemas.microsoft.com/office/powerpoint/2010/main" val="7773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3</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96608"/>
            <a:ext cx="9420848" cy="400110"/>
          </a:xfrm>
          <a:prstGeom prst="rect">
            <a:avLst/>
          </a:prstGeom>
          <a:noFill/>
        </p:spPr>
        <p:txBody>
          <a:bodyPr wrap="square">
            <a:spAutoFit/>
          </a:bodyPr>
          <a:lstStyle/>
          <a:p>
            <a:r>
              <a:rPr lang="en-US" altLang="ja-JP" sz="2000" b="1" dirty="0">
                <a:latin typeface="Meiryo UI" panose="020B0604030504040204" pitchFamily="50" charset="-128"/>
                <a:ea typeface="Meiryo UI" panose="020B0604030504040204" pitchFamily="50" charset="-128"/>
              </a:rPr>
              <a:t>J</a:t>
            </a:r>
            <a:r>
              <a:rPr lang="en-US" altLang="zh-TW" sz="2000" b="1" dirty="0">
                <a:latin typeface="Meiryo UI" panose="020B0604030504040204" pitchFamily="50" charset="-128"/>
                <a:ea typeface="Meiryo UI" panose="020B0604030504040204" pitchFamily="50" charset="-128"/>
              </a:rPr>
              <a:t>FS-B</a:t>
            </a:r>
            <a:r>
              <a:rPr lang="zh-TW" altLang="en-US" sz="2000" b="1" dirty="0">
                <a:latin typeface="Meiryo UI" panose="020B0604030504040204" pitchFamily="50" charset="-128"/>
                <a:ea typeface="Meiryo UI" panose="020B0604030504040204" pitchFamily="50" charset="-128"/>
              </a:rPr>
              <a:t>規格</a:t>
            </a:r>
            <a:r>
              <a:rPr lang="en-US" altLang="zh-TW" sz="2000" b="1" dirty="0">
                <a:latin typeface="Meiryo UI" panose="020B0604030504040204" pitchFamily="50" charset="-128"/>
                <a:ea typeface="Meiryo UI" panose="020B0604030504040204" pitchFamily="50" charset="-128"/>
              </a:rPr>
              <a:t>Ver.3.0</a:t>
            </a:r>
            <a:r>
              <a:rPr lang="zh-TW" altLang="en-US" sz="2000" b="1"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と</a:t>
            </a:r>
            <a:r>
              <a:rPr lang="zh-TW" altLang="en-US" sz="2000" b="1" dirty="0">
                <a:latin typeface="Meiryo UI" panose="020B0604030504040204" pitchFamily="50" charset="-128"/>
                <a:ea typeface="Meiryo UI" panose="020B0604030504040204" pitchFamily="50" charset="-128"/>
              </a:rPr>
              <a:t> </a:t>
            </a:r>
            <a:r>
              <a:rPr lang="en-US" altLang="zh-TW" sz="2000" b="1" dirty="0">
                <a:latin typeface="Meiryo UI" panose="020B0604030504040204" pitchFamily="50" charset="-128"/>
                <a:ea typeface="Meiryo UI" panose="020B0604030504040204" pitchFamily="50" charset="-128"/>
              </a:rPr>
              <a:t>JFS-C</a:t>
            </a:r>
            <a:r>
              <a:rPr lang="zh-TW" altLang="en-US" sz="2000" b="1" dirty="0">
                <a:latin typeface="Meiryo UI" panose="020B0604030504040204" pitchFamily="50" charset="-128"/>
                <a:ea typeface="Meiryo UI" panose="020B0604030504040204" pitchFamily="50" charset="-128"/>
              </a:rPr>
              <a:t>規格</a:t>
            </a:r>
            <a:r>
              <a:rPr lang="en-US" altLang="zh-TW" sz="2000" b="1" dirty="0">
                <a:latin typeface="Meiryo UI" panose="020B0604030504040204" pitchFamily="50" charset="-128"/>
                <a:ea typeface="Meiryo UI" panose="020B0604030504040204" pitchFamily="50" charset="-128"/>
              </a:rPr>
              <a:t>Ver. 3.0</a:t>
            </a:r>
            <a:r>
              <a:rPr lang="ja-JP" altLang="en-US" sz="2000" b="1" dirty="0">
                <a:latin typeface="Meiryo UI" panose="020B0604030504040204" pitchFamily="50" charset="-128"/>
                <a:ea typeface="Meiryo UI" panose="020B0604030504040204" pitchFamily="50" charset="-128"/>
              </a:rPr>
              <a:t> 対比　　</a:t>
            </a:r>
            <a:r>
              <a:rPr lang="en-US" altLang="ja-JP" sz="2000" b="1" dirty="0">
                <a:latin typeface="Meiryo UI" panose="020B0604030504040204" pitchFamily="50" charset="-128"/>
                <a:ea typeface="Meiryo UI" panose="020B0604030504040204" pitchFamily="50" charset="-128"/>
              </a:rPr>
              <a:t>FSM</a:t>
            </a:r>
            <a:r>
              <a:rPr lang="ja-JP" altLang="en-US" sz="2000" b="1" dirty="0">
                <a:latin typeface="Meiryo UI" panose="020B0604030504040204" pitchFamily="50" charset="-128"/>
                <a:ea typeface="Meiryo UI" panose="020B0604030504040204" pitchFamily="50" charset="-128"/>
              </a:rPr>
              <a:t> 項目</a:t>
            </a:r>
          </a:p>
        </p:txBody>
      </p:sp>
      <p:pic>
        <p:nvPicPr>
          <p:cNvPr id="13" name="図 12">
            <a:extLst>
              <a:ext uri="{FF2B5EF4-FFF2-40B4-BE49-F238E27FC236}">
                <a16:creationId xmlns:a16="http://schemas.microsoft.com/office/drawing/2014/main" id="{8CEB6654-6908-D567-BCF3-9571022E7554}"/>
              </a:ext>
            </a:extLst>
          </p:cNvPr>
          <p:cNvPicPr>
            <a:picLocks noChangeAspect="1"/>
          </p:cNvPicPr>
          <p:nvPr/>
        </p:nvPicPr>
        <p:blipFill>
          <a:blip r:embed="rId4"/>
          <a:stretch>
            <a:fillRect/>
          </a:stretch>
        </p:blipFill>
        <p:spPr>
          <a:xfrm>
            <a:off x="696000" y="1153390"/>
            <a:ext cx="10800000" cy="4551220"/>
          </a:xfrm>
          <a:prstGeom prst="rect">
            <a:avLst/>
          </a:prstGeom>
        </p:spPr>
      </p:pic>
    </p:spTree>
    <p:extLst>
      <p:ext uri="{BB962C8B-B14F-4D97-AF65-F5344CB8AC3E}">
        <p14:creationId xmlns:p14="http://schemas.microsoft.com/office/powerpoint/2010/main" val="219662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4</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96608"/>
            <a:ext cx="9564922" cy="400110"/>
          </a:xfrm>
          <a:prstGeom prst="rect">
            <a:avLst/>
          </a:prstGeom>
          <a:noFill/>
        </p:spPr>
        <p:txBody>
          <a:bodyPr wrap="square">
            <a:spAutoFit/>
          </a:bodyPr>
          <a:lstStyle/>
          <a:p>
            <a:r>
              <a:rPr lang="en-US" altLang="ja-JP" sz="2000" b="1" dirty="0"/>
              <a:t>JFS-B</a:t>
            </a:r>
            <a:r>
              <a:rPr lang="ja-JP" altLang="en-US" sz="2000" b="1" dirty="0"/>
              <a:t>規格</a:t>
            </a:r>
            <a:r>
              <a:rPr lang="en-US" altLang="ja-JP" sz="2000" b="1" dirty="0"/>
              <a:t>Ver.3.0 </a:t>
            </a:r>
            <a:r>
              <a:rPr lang="ja-JP" altLang="en-US" sz="2000" b="1" dirty="0"/>
              <a:t>と </a:t>
            </a:r>
            <a:r>
              <a:rPr lang="en-US" altLang="ja-JP" sz="2000" b="1" dirty="0"/>
              <a:t>JFS-C</a:t>
            </a:r>
            <a:r>
              <a:rPr lang="ja-JP" altLang="en-US" sz="2000" b="1" dirty="0"/>
              <a:t>規格</a:t>
            </a:r>
            <a:r>
              <a:rPr lang="en-US" altLang="ja-JP" sz="2000" b="1" dirty="0"/>
              <a:t>Ver. 3.0</a:t>
            </a:r>
            <a:r>
              <a:rPr lang="ja-JP" altLang="en-US" sz="2000" b="1" dirty="0"/>
              <a:t> 対比　　</a:t>
            </a:r>
            <a:r>
              <a:rPr lang="en-US" altLang="ja-JP" sz="2000" b="1" dirty="0"/>
              <a:t>FSM</a:t>
            </a:r>
            <a:r>
              <a:rPr lang="ja-JP" altLang="en-US" sz="2000" b="1" dirty="0"/>
              <a:t>項目</a:t>
            </a:r>
          </a:p>
        </p:txBody>
      </p:sp>
      <p:sp>
        <p:nvSpPr>
          <p:cNvPr id="16" name="テキスト ボックス 15">
            <a:extLst>
              <a:ext uri="{FF2B5EF4-FFF2-40B4-BE49-F238E27FC236}">
                <a16:creationId xmlns:a16="http://schemas.microsoft.com/office/drawing/2014/main" id="{FDC8E6F3-1DC3-1ABF-4163-2486001CF454}"/>
              </a:ext>
            </a:extLst>
          </p:cNvPr>
          <p:cNvSpPr txBox="1"/>
          <p:nvPr/>
        </p:nvSpPr>
        <p:spPr>
          <a:xfrm>
            <a:off x="7203689" y="6161282"/>
            <a:ext cx="3746809" cy="369332"/>
          </a:xfrm>
          <a:prstGeom prst="rect">
            <a:avLst/>
          </a:prstGeom>
          <a:noFill/>
        </p:spPr>
        <p:txBody>
          <a:bodyPr wrap="square" rtlCol="0">
            <a:spAutoFit/>
          </a:bodyPr>
          <a:lstStyle/>
          <a:p>
            <a:r>
              <a:rPr kumimoji="1" lang="ja-JP" altLang="en-US" b="1" dirty="0"/>
              <a:t>＊追補要求事項は項目の右に記載</a:t>
            </a:r>
          </a:p>
        </p:txBody>
      </p:sp>
      <p:pic>
        <p:nvPicPr>
          <p:cNvPr id="17" name="図 16">
            <a:extLst>
              <a:ext uri="{FF2B5EF4-FFF2-40B4-BE49-F238E27FC236}">
                <a16:creationId xmlns:a16="http://schemas.microsoft.com/office/drawing/2014/main" id="{C42B2D67-90BE-E980-B6EB-27855B2A50CB}"/>
              </a:ext>
            </a:extLst>
          </p:cNvPr>
          <p:cNvPicPr>
            <a:picLocks noChangeAspect="1"/>
          </p:cNvPicPr>
          <p:nvPr/>
        </p:nvPicPr>
        <p:blipFill>
          <a:blip r:embed="rId4"/>
          <a:stretch>
            <a:fillRect/>
          </a:stretch>
        </p:blipFill>
        <p:spPr>
          <a:xfrm>
            <a:off x="696000" y="1017098"/>
            <a:ext cx="10800000" cy="5070732"/>
          </a:xfrm>
          <a:prstGeom prst="rect">
            <a:avLst/>
          </a:prstGeom>
        </p:spPr>
      </p:pic>
    </p:spTree>
    <p:extLst>
      <p:ext uri="{BB962C8B-B14F-4D97-AF65-F5344CB8AC3E}">
        <p14:creationId xmlns:p14="http://schemas.microsoft.com/office/powerpoint/2010/main" val="178134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5</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96608"/>
            <a:ext cx="9353048" cy="400110"/>
          </a:xfrm>
          <a:prstGeom prst="rect">
            <a:avLst/>
          </a:prstGeom>
          <a:noFill/>
        </p:spPr>
        <p:txBody>
          <a:bodyPr wrap="square">
            <a:spAutoFit/>
          </a:bodyPr>
          <a:lstStyle/>
          <a:p>
            <a:r>
              <a:rPr lang="en-US" altLang="ja-JP" sz="2000" b="1" dirty="0"/>
              <a:t>JFS-B</a:t>
            </a:r>
            <a:r>
              <a:rPr lang="ja-JP" altLang="en-US" sz="2000" b="1" dirty="0"/>
              <a:t>規格</a:t>
            </a:r>
            <a:r>
              <a:rPr lang="en-US" altLang="ja-JP" sz="2000" b="1" dirty="0"/>
              <a:t>Ver.3.0 </a:t>
            </a:r>
            <a:r>
              <a:rPr lang="ja-JP" altLang="en-US" sz="2000" b="1" dirty="0"/>
              <a:t>と </a:t>
            </a:r>
            <a:r>
              <a:rPr lang="en-US" altLang="ja-JP" sz="2000" b="1" dirty="0"/>
              <a:t>JFS-C</a:t>
            </a:r>
            <a:r>
              <a:rPr lang="ja-JP" altLang="en-US" sz="2000" b="1" dirty="0"/>
              <a:t>規格</a:t>
            </a:r>
            <a:r>
              <a:rPr lang="en-US" altLang="ja-JP" sz="2000" b="1" dirty="0"/>
              <a:t>Ver. 3.0</a:t>
            </a:r>
            <a:r>
              <a:rPr lang="ja-JP" altLang="en-US" sz="2000" b="1" dirty="0"/>
              <a:t> 対比　　</a:t>
            </a:r>
            <a:r>
              <a:rPr lang="en-US" altLang="ja-JP" sz="2000" b="1" dirty="0"/>
              <a:t>HACCP</a:t>
            </a:r>
            <a:r>
              <a:rPr lang="ja-JP" altLang="en-US" sz="2000" b="1" dirty="0"/>
              <a:t>項目</a:t>
            </a:r>
          </a:p>
        </p:txBody>
      </p:sp>
      <p:pic>
        <p:nvPicPr>
          <p:cNvPr id="9" name="図 8">
            <a:extLst>
              <a:ext uri="{FF2B5EF4-FFF2-40B4-BE49-F238E27FC236}">
                <a16:creationId xmlns:a16="http://schemas.microsoft.com/office/drawing/2014/main" id="{4FF4372E-8D8A-61ED-28AE-E1CCE2894A63}"/>
              </a:ext>
            </a:extLst>
          </p:cNvPr>
          <p:cNvPicPr>
            <a:picLocks/>
          </p:cNvPicPr>
          <p:nvPr/>
        </p:nvPicPr>
        <p:blipFill>
          <a:blip r:embed="rId4"/>
          <a:stretch>
            <a:fillRect/>
          </a:stretch>
        </p:blipFill>
        <p:spPr>
          <a:xfrm>
            <a:off x="662100" y="1449000"/>
            <a:ext cx="10800000" cy="3960000"/>
          </a:xfrm>
          <a:prstGeom prst="rect">
            <a:avLst/>
          </a:prstGeom>
        </p:spPr>
      </p:pic>
    </p:spTree>
    <p:extLst>
      <p:ext uri="{BB962C8B-B14F-4D97-AF65-F5344CB8AC3E}">
        <p14:creationId xmlns:p14="http://schemas.microsoft.com/office/powerpoint/2010/main" val="412829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5" y="296608"/>
            <a:ext cx="9319595" cy="400110"/>
          </a:xfrm>
          <a:prstGeom prst="rect">
            <a:avLst/>
          </a:prstGeom>
          <a:noFill/>
        </p:spPr>
        <p:txBody>
          <a:bodyPr wrap="square">
            <a:spAutoFit/>
          </a:bodyPr>
          <a:lstStyle/>
          <a:p>
            <a:r>
              <a:rPr lang="en-US" altLang="ja-JP" sz="2000" b="1" dirty="0"/>
              <a:t>JFS-B</a:t>
            </a:r>
            <a:r>
              <a:rPr lang="ja-JP" altLang="en-US" sz="2000" b="1" dirty="0"/>
              <a:t>規格</a:t>
            </a:r>
            <a:r>
              <a:rPr lang="en-US" altLang="ja-JP" sz="2000" b="1" dirty="0"/>
              <a:t>Ver.3.0 </a:t>
            </a:r>
            <a:r>
              <a:rPr lang="ja-JP" altLang="en-US" sz="2000" b="1" dirty="0"/>
              <a:t>と </a:t>
            </a:r>
            <a:r>
              <a:rPr lang="en-US" altLang="ja-JP" sz="2000" b="1" dirty="0"/>
              <a:t>JFS-C</a:t>
            </a:r>
            <a:r>
              <a:rPr lang="ja-JP" altLang="en-US" sz="2000" b="1" dirty="0"/>
              <a:t>規格</a:t>
            </a:r>
            <a:r>
              <a:rPr lang="en-US" altLang="ja-JP" sz="2000" b="1" dirty="0"/>
              <a:t>Ver. 3.0 </a:t>
            </a:r>
            <a:r>
              <a:rPr lang="ja-JP" altLang="en-US" sz="2000" b="1" dirty="0"/>
              <a:t>対比　　</a:t>
            </a:r>
            <a:r>
              <a:rPr lang="en-US" altLang="ja-JP" sz="2000" b="1" dirty="0"/>
              <a:t>GMP</a:t>
            </a:r>
            <a:r>
              <a:rPr lang="ja-JP" altLang="en-US" sz="2000" b="1" dirty="0"/>
              <a:t>項目</a:t>
            </a:r>
          </a:p>
        </p:txBody>
      </p:sp>
      <p:pic>
        <p:nvPicPr>
          <p:cNvPr id="7" name="図 6">
            <a:extLst>
              <a:ext uri="{FF2B5EF4-FFF2-40B4-BE49-F238E27FC236}">
                <a16:creationId xmlns:a16="http://schemas.microsoft.com/office/drawing/2014/main" id="{742920BC-B4C4-943C-8CCA-BC8C2ED8E9E3}"/>
              </a:ext>
            </a:extLst>
          </p:cNvPr>
          <p:cNvPicPr>
            <a:picLocks/>
          </p:cNvPicPr>
          <p:nvPr/>
        </p:nvPicPr>
        <p:blipFill>
          <a:blip r:embed="rId4"/>
          <a:stretch>
            <a:fillRect/>
          </a:stretch>
        </p:blipFill>
        <p:spPr>
          <a:xfrm>
            <a:off x="472998" y="1358268"/>
            <a:ext cx="10800000" cy="4141463"/>
          </a:xfrm>
          <a:prstGeom prst="rect">
            <a:avLst/>
          </a:prstGeom>
        </p:spPr>
      </p:pic>
    </p:spTree>
    <p:extLst>
      <p:ext uri="{BB962C8B-B14F-4D97-AF65-F5344CB8AC3E}">
        <p14:creationId xmlns:p14="http://schemas.microsoft.com/office/powerpoint/2010/main" val="287241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7</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5" y="296608"/>
            <a:ext cx="9486863" cy="400110"/>
          </a:xfrm>
          <a:prstGeom prst="rect">
            <a:avLst/>
          </a:prstGeom>
          <a:noFill/>
        </p:spPr>
        <p:txBody>
          <a:bodyPr wrap="square">
            <a:spAutoFit/>
          </a:bodyPr>
          <a:lstStyle/>
          <a:p>
            <a:r>
              <a:rPr lang="en-US" altLang="ja-JP" sz="2000" b="1" dirty="0"/>
              <a:t>JFS-B</a:t>
            </a:r>
            <a:r>
              <a:rPr lang="ja-JP" altLang="en-US" sz="2000" b="1" dirty="0"/>
              <a:t>規格</a:t>
            </a:r>
            <a:r>
              <a:rPr lang="en-US" altLang="ja-JP" sz="2000" b="1" dirty="0"/>
              <a:t>Ver.3.0 </a:t>
            </a:r>
            <a:r>
              <a:rPr lang="ja-JP" altLang="en-US" sz="2000" b="1" dirty="0"/>
              <a:t>と </a:t>
            </a:r>
            <a:r>
              <a:rPr lang="en-US" altLang="ja-JP" sz="2000" b="1" dirty="0"/>
              <a:t>JFS-C</a:t>
            </a:r>
            <a:r>
              <a:rPr lang="ja-JP" altLang="en-US" sz="2000" b="1" dirty="0"/>
              <a:t>規格</a:t>
            </a:r>
            <a:r>
              <a:rPr lang="en-US" altLang="ja-JP" sz="2000" b="1" dirty="0"/>
              <a:t>Ver. 3.0 </a:t>
            </a:r>
            <a:r>
              <a:rPr lang="ja-JP" altLang="en-US" sz="2000" b="1" dirty="0"/>
              <a:t>対比　　</a:t>
            </a:r>
            <a:r>
              <a:rPr lang="en-US" altLang="ja-JP" sz="2000" b="1" dirty="0"/>
              <a:t>GMP</a:t>
            </a:r>
            <a:r>
              <a:rPr lang="ja-JP" altLang="en-US" sz="2000" b="1" dirty="0"/>
              <a:t>項目</a:t>
            </a:r>
          </a:p>
        </p:txBody>
      </p:sp>
      <p:sp>
        <p:nvSpPr>
          <p:cNvPr id="16" name="テキスト ボックス 15">
            <a:extLst>
              <a:ext uri="{FF2B5EF4-FFF2-40B4-BE49-F238E27FC236}">
                <a16:creationId xmlns:a16="http://schemas.microsoft.com/office/drawing/2014/main" id="{43DCB16A-A553-757E-BDF3-D7FBD850E0DC}"/>
              </a:ext>
            </a:extLst>
          </p:cNvPr>
          <p:cNvSpPr txBox="1"/>
          <p:nvPr/>
        </p:nvSpPr>
        <p:spPr>
          <a:xfrm>
            <a:off x="7850460" y="5698009"/>
            <a:ext cx="3746809" cy="369332"/>
          </a:xfrm>
          <a:prstGeom prst="rect">
            <a:avLst/>
          </a:prstGeom>
          <a:noFill/>
        </p:spPr>
        <p:txBody>
          <a:bodyPr wrap="square" rtlCol="0">
            <a:spAutoFit/>
          </a:bodyPr>
          <a:lstStyle/>
          <a:p>
            <a:r>
              <a:rPr kumimoji="1" lang="ja-JP" altLang="en-US" b="1" dirty="0"/>
              <a:t>＊追補要求事項は項目の右に記載</a:t>
            </a:r>
          </a:p>
        </p:txBody>
      </p:sp>
      <p:pic>
        <p:nvPicPr>
          <p:cNvPr id="9" name="図 8">
            <a:extLst>
              <a:ext uri="{FF2B5EF4-FFF2-40B4-BE49-F238E27FC236}">
                <a16:creationId xmlns:a16="http://schemas.microsoft.com/office/drawing/2014/main" id="{DD545AB8-9B4F-B03C-8F2B-53368E147690}"/>
              </a:ext>
            </a:extLst>
          </p:cNvPr>
          <p:cNvPicPr>
            <a:picLocks noChangeAspect="1"/>
          </p:cNvPicPr>
          <p:nvPr/>
        </p:nvPicPr>
        <p:blipFill>
          <a:blip r:embed="rId4"/>
          <a:stretch>
            <a:fillRect/>
          </a:stretch>
        </p:blipFill>
        <p:spPr>
          <a:xfrm>
            <a:off x="696000" y="1559925"/>
            <a:ext cx="10800000" cy="3614634"/>
          </a:xfrm>
          <a:prstGeom prst="rect">
            <a:avLst/>
          </a:prstGeom>
        </p:spPr>
      </p:pic>
    </p:spTree>
    <p:extLst>
      <p:ext uri="{BB962C8B-B14F-4D97-AF65-F5344CB8AC3E}">
        <p14:creationId xmlns:p14="http://schemas.microsoft.com/office/powerpoint/2010/main" val="179975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80730" y="74508"/>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フッター プレースホルダー 11">
            <a:extLst>
              <a:ext uri="{FF2B5EF4-FFF2-40B4-BE49-F238E27FC236}">
                <a16:creationId xmlns:a16="http://schemas.microsoft.com/office/drawing/2014/main" id="{1FC81644-0D8A-4E59-BCBA-3E7D2081451B}"/>
              </a:ext>
            </a:extLst>
          </p:cNvPr>
          <p:cNvSpPr>
            <a:spLocks noGrp="1"/>
          </p:cNvSpPr>
          <p:nvPr>
            <p:ph type="ftr" sz="quarter" idx="11"/>
          </p:nvPr>
        </p:nvSpPr>
        <p:spPr>
          <a:xfrm>
            <a:off x="4038600" y="6491100"/>
            <a:ext cx="4114800" cy="365125"/>
          </a:xfrm>
        </p:spPr>
        <p:txBody>
          <a:bodyPr/>
          <a:lstStyle/>
          <a:p>
            <a:r>
              <a:rPr kumimoji="1" lang="en-US" altLang="ja-JP" dirty="0">
                <a:latin typeface="Meiryo UI" panose="020B0604030504040204" pitchFamily="50" charset="-128"/>
                <a:ea typeface="Meiryo UI" panose="020B0604030504040204" pitchFamily="50" charset="-128"/>
              </a:rPr>
              <a:t>©2022 JFSM</a:t>
            </a:r>
            <a:endParaRPr kumimoji="1" lang="ja-JP" altLang="en-US"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D734DCB-345A-4222-AD73-335260591BB6}"/>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8</a:t>
            </a:fld>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43EC8E3-B751-446B-809C-C16C31A3D169}"/>
              </a:ext>
            </a:extLst>
          </p:cNvPr>
          <p:cNvSpPr txBox="1"/>
          <p:nvPr/>
        </p:nvSpPr>
        <p:spPr>
          <a:xfrm>
            <a:off x="1173826" y="158682"/>
            <a:ext cx="6923347" cy="442035"/>
          </a:xfrm>
          <a:prstGeom prst="rect">
            <a:avLst/>
          </a:prstGeom>
          <a:noFill/>
        </p:spPr>
        <p:txBody>
          <a:bodyPr wrap="square" lIns="36000" tIns="36000" rIns="36000" bIns="36000" rtlCol="0">
            <a:spAutoFit/>
          </a:bodyPr>
          <a:lstStyle/>
          <a:p>
            <a:r>
              <a:rPr lang="en-US" altLang="ja-JP" sz="2400" dirty="0">
                <a:latin typeface="Meiryo UI" panose="020B0604030504040204" pitchFamily="50" charset="-128"/>
                <a:ea typeface="Meiryo UI" panose="020B0604030504040204" pitchFamily="50" charset="-128"/>
              </a:rPr>
              <a:t>JFS-A/B</a:t>
            </a:r>
            <a:r>
              <a:rPr lang="ja-JP" altLang="en-US" sz="2400" dirty="0">
                <a:latin typeface="Meiryo UI" panose="020B0604030504040204" pitchFamily="50" charset="-128"/>
                <a:ea typeface="Meiryo UI" panose="020B0604030504040204" pitchFamily="50" charset="-128"/>
              </a:rPr>
              <a:t>規格と</a:t>
            </a:r>
            <a:r>
              <a:rPr lang="en-US" altLang="ja-JP" sz="2400" dirty="0">
                <a:latin typeface="Meiryo UI" panose="020B0604030504040204" pitchFamily="50" charset="-128"/>
                <a:ea typeface="Meiryo UI" panose="020B0604030504040204" pitchFamily="50" charset="-128"/>
              </a:rPr>
              <a:t>JFS-C</a:t>
            </a:r>
            <a:r>
              <a:rPr lang="ja-JP" altLang="en-US" sz="2400" dirty="0">
                <a:latin typeface="Meiryo UI" panose="020B0604030504040204" pitchFamily="50" charset="-128"/>
                <a:ea typeface="Meiryo UI" panose="020B0604030504040204" pitchFamily="50" charset="-128"/>
              </a:rPr>
              <a:t>規格とのギャップ（差分）</a:t>
            </a:r>
            <a:endParaRPr kumimoji="1" lang="ja-JP" altLang="en-US" sz="2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64E4A5D-7062-4364-9E32-54B9B829CBDB}"/>
              </a:ext>
            </a:extLst>
          </p:cNvPr>
          <p:cNvSpPr txBox="1"/>
          <p:nvPr/>
        </p:nvSpPr>
        <p:spPr>
          <a:xfrm>
            <a:off x="786000" y="1007258"/>
            <a:ext cx="10620000" cy="5208039"/>
          </a:xfrm>
          <a:prstGeom prst="rect">
            <a:avLst/>
          </a:prstGeom>
          <a:solidFill>
            <a:srgbClr val="00B0F0"/>
          </a:solidFill>
        </p:spPr>
        <p:txBody>
          <a:bodyPr wrap="square" rtlCol="0" anchor="t">
            <a:noAutofit/>
          </a:bodyPr>
          <a:lstStyle/>
          <a:p>
            <a:pPr>
              <a:spcAft>
                <a:spcPts val="600"/>
              </a:spcAft>
            </a:pPr>
            <a:r>
              <a:rPr lang="ja-JP" altLang="en-US" sz="2400" b="1" dirty="0">
                <a:latin typeface="Meiryo UI" panose="020B0604030504040204" pitchFamily="50" charset="-128"/>
                <a:ea typeface="Meiryo UI" panose="020B0604030504040204" pitchFamily="50" charset="-128"/>
              </a:rPr>
              <a:t>主要なギャップは以下の</a:t>
            </a:r>
            <a:r>
              <a:rPr lang="en-US" altLang="ja-JP" sz="2400" b="1" dirty="0">
                <a:latin typeface="Meiryo UI" panose="020B0604030504040204" pitchFamily="50" charset="-128"/>
                <a:ea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rPr>
              <a:t>項目</a:t>
            </a:r>
            <a:endParaRPr lang="en-US" altLang="ja-JP" sz="2400" b="1" dirty="0">
              <a:latin typeface="Meiryo UI" panose="020B0604030504040204" pitchFamily="50" charset="-128"/>
              <a:ea typeface="Meiryo UI" panose="020B0604030504040204" pitchFamily="50" charset="-128"/>
            </a:endParaRPr>
          </a:p>
          <a:p>
            <a:pPr>
              <a:spcAft>
                <a:spcPts val="600"/>
              </a:spcAft>
            </a:pPr>
            <a:endParaRPr lang="en-US" altLang="ja-JP" sz="24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3200" dirty="0">
                <a:latin typeface="Meiryo UI" panose="020B0604030504040204" pitchFamily="50" charset="-128"/>
                <a:ea typeface="Meiryo UI" panose="020B0604030504040204" pitchFamily="50" charset="-128"/>
              </a:rPr>
              <a:t>トップマネジメントのコミットメントと食品安全文化</a:t>
            </a:r>
            <a:endParaRPr lang="en-US" altLang="ja-JP" sz="32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3200" dirty="0">
                <a:latin typeface="Meiryo UI" panose="020B0604030504040204" pitchFamily="50" charset="-128"/>
                <a:ea typeface="Meiryo UI" panose="020B0604030504040204" pitchFamily="50" charset="-128"/>
              </a:rPr>
              <a:t>マネジメントレビュー</a:t>
            </a:r>
            <a:endParaRPr lang="en-US" altLang="ja-JP" sz="32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3200" dirty="0">
                <a:latin typeface="Meiryo UI" panose="020B0604030504040204" pitchFamily="50" charset="-128"/>
                <a:ea typeface="Meiryo UI" panose="020B0604030504040204" pitchFamily="50" charset="-128"/>
              </a:rPr>
              <a:t>食品偽装防止対策</a:t>
            </a:r>
            <a:endParaRPr lang="en-US" altLang="ja-JP" sz="32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3200" dirty="0">
                <a:latin typeface="Meiryo UI" panose="020B0604030504040204" pitchFamily="50" charset="-128"/>
                <a:ea typeface="Meiryo UI" panose="020B0604030504040204" pitchFamily="50" charset="-128"/>
              </a:rPr>
              <a:t>製品の開発</a:t>
            </a:r>
            <a:endParaRPr lang="en-US" altLang="ja-JP" sz="32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3200" dirty="0">
                <a:latin typeface="Meiryo UI" panose="020B0604030504040204" pitchFamily="50" charset="-128"/>
                <a:ea typeface="Meiryo UI" panose="020B0604030504040204" pitchFamily="50" charset="-128"/>
              </a:rPr>
              <a:t>内部監査</a:t>
            </a:r>
            <a:endParaRPr lang="en-US" altLang="ja-JP" sz="3200" dirty="0">
              <a:latin typeface="Meiryo UI" panose="020B0604030504040204" pitchFamily="50" charset="-128"/>
              <a:ea typeface="Meiryo UI" panose="020B0604030504040204" pitchFamily="50" charset="-128"/>
            </a:endParaRPr>
          </a:p>
          <a:p>
            <a:pPr marL="342900" indent="-342900">
              <a:spcBef>
                <a:spcPts val="300"/>
              </a:spcBef>
              <a:spcAft>
                <a:spcPts val="300"/>
              </a:spcAft>
              <a:buFont typeface="Wingdings" panose="05000000000000000000" pitchFamily="2" charset="2"/>
              <a:buChar char="Ø"/>
            </a:pPr>
            <a:r>
              <a:rPr lang="ja-JP" altLang="en-US" sz="3200" dirty="0">
                <a:latin typeface="Meiryo UI" panose="020B0604030504040204" pitchFamily="50" charset="-128"/>
                <a:ea typeface="Meiryo UI" panose="020B0604030504040204" pitchFamily="50" charset="-128"/>
              </a:rPr>
              <a:t>従業員からの改善提案の活用</a:t>
            </a:r>
            <a:endParaRPr lang="en-US" altLang="ja-JP"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831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a:extLst>
              <a:ext uri="{FF2B5EF4-FFF2-40B4-BE49-F238E27FC236}">
                <a16:creationId xmlns:a16="http://schemas.microsoft.com/office/drawing/2014/main" id="{4E899935-EB0E-4ACA-BA6F-84EB66A36BBB}"/>
              </a:ext>
            </a:extLst>
          </p:cNvPr>
          <p:cNvGrpSpPr/>
          <p:nvPr/>
        </p:nvGrpSpPr>
        <p:grpSpPr>
          <a:xfrm>
            <a:off x="292480" y="180383"/>
            <a:ext cx="11713096" cy="612000"/>
            <a:chOff x="292480" y="180383"/>
            <a:chExt cx="11713096" cy="612000"/>
          </a:xfrm>
          <a:effectLst>
            <a:outerShdw blurRad="50800" dist="38100" dir="2700000" algn="tl" rotWithShape="0">
              <a:prstClr val="black">
                <a:alpha val="40000"/>
              </a:prstClr>
            </a:outerShdw>
          </a:effectLst>
        </p:grpSpPr>
        <p:pic>
          <p:nvPicPr>
            <p:cNvPr id="6" name="図 33">
              <a:extLst>
                <a:ext uri="{FF2B5EF4-FFF2-40B4-BE49-F238E27FC236}">
                  <a16:creationId xmlns:a16="http://schemas.microsoft.com/office/drawing/2014/main" id="{7445D423-3FB5-447D-9649-A8DD2574C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80" y="180383"/>
              <a:ext cx="942162" cy="612000"/>
            </a:xfrm>
            <a:prstGeom prst="rect">
              <a:avLst/>
            </a:prstGeom>
            <a:effectLst/>
          </p:spPr>
        </p:pic>
        <p:grpSp>
          <p:nvGrpSpPr>
            <p:cNvPr id="8" name="グループ化 31">
              <a:extLst>
                <a:ext uri="{FF2B5EF4-FFF2-40B4-BE49-F238E27FC236}">
                  <a16:creationId xmlns:a16="http://schemas.microsoft.com/office/drawing/2014/main" id="{C68C886D-6A1B-4D4D-A8E6-F8C6D5DDBFB5}"/>
                </a:ext>
              </a:extLst>
            </p:cNvPr>
            <p:cNvGrpSpPr/>
            <p:nvPr/>
          </p:nvGrpSpPr>
          <p:grpSpPr>
            <a:xfrm>
              <a:off x="1385576" y="225128"/>
              <a:ext cx="10620000" cy="523450"/>
              <a:chOff x="1385576" y="180000"/>
              <a:chExt cx="10620000" cy="523450"/>
            </a:xfrm>
          </p:grpSpPr>
          <p:cxnSp>
            <p:nvCxnSpPr>
              <p:cNvPr id="10" name="直線コネクタ 28">
                <a:extLst>
                  <a:ext uri="{FF2B5EF4-FFF2-40B4-BE49-F238E27FC236}">
                    <a16:creationId xmlns:a16="http://schemas.microsoft.com/office/drawing/2014/main" id="{D78C472D-96C2-41AA-8D19-303EEDF79914}"/>
                  </a:ext>
                </a:extLst>
              </p:cNvPr>
              <p:cNvCxnSpPr>
                <a:cxnSpLocks/>
              </p:cNvCxnSpPr>
              <p:nvPr/>
            </p:nvCxnSpPr>
            <p:spPr>
              <a:xfrm>
                <a:off x="1385576" y="70345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29">
                <a:extLst>
                  <a:ext uri="{FF2B5EF4-FFF2-40B4-BE49-F238E27FC236}">
                    <a16:creationId xmlns:a16="http://schemas.microsoft.com/office/drawing/2014/main" id="{4F6BBE30-C8EA-4103-9D0D-8DD3BDC0531E}"/>
                  </a:ext>
                </a:extLst>
              </p:cNvPr>
              <p:cNvCxnSpPr>
                <a:cxnSpLocks/>
              </p:cNvCxnSpPr>
              <p:nvPr/>
            </p:nvCxnSpPr>
            <p:spPr>
              <a:xfrm>
                <a:off x="1385576" y="180000"/>
                <a:ext cx="106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フッター プレースホルダー 13">
            <a:extLst>
              <a:ext uri="{FF2B5EF4-FFF2-40B4-BE49-F238E27FC236}">
                <a16:creationId xmlns:a16="http://schemas.microsoft.com/office/drawing/2014/main" id="{D616215E-A9E0-4E1B-B86A-9EE38C3133F1}"/>
              </a:ext>
            </a:extLst>
          </p:cNvPr>
          <p:cNvSpPr>
            <a:spLocks noGrp="1"/>
          </p:cNvSpPr>
          <p:nvPr>
            <p:ph type="ftr" sz="quarter" idx="11"/>
          </p:nvPr>
        </p:nvSpPr>
        <p:spPr/>
        <p:txBody>
          <a:bodyPr/>
          <a:lstStyle/>
          <a:p>
            <a:r>
              <a:rPr kumimoji="1" lang="en-US" altLang="ja-JP">
                <a:latin typeface="Meiryo UI" panose="020B0604030504040204" pitchFamily="50" charset="-128"/>
                <a:ea typeface="Meiryo UI" panose="020B0604030504040204" pitchFamily="50" charset="-128"/>
              </a:rPr>
              <a:t>©2022 JFSM</a:t>
            </a:r>
            <a:endParaRPr kumimoji="1" lang="ja-JP" altLang="en-US">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2369D7D-C078-4522-B55D-592B8F23C13E}"/>
              </a:ext>
            </a:extLst>
          </p:cNvPr>
          <p:cNvSpPr>
            <a:spLocks noGrp="1"/>
          </p:cNvSpPr>
          <p:nvPr>
            <p:ph type="sldNum" sz="quarter" idx="12"/>
          </p:nvPr>
        </p:nvSpPr>
        <p:spPr/>
        <p:txBody>
          <a:bodyPr/>
          <a:lstStyle/>
          <a:p>
            <a:fld id="{F6A1B078-2816-4FA2-99E3-ED65DD0CBA83}" type="slidenum">
              <a:rPr kumimoji="1" lang="ja-JP" altLang="en-US" smtClean="0">
                <a:latin typeface="Meiryo UI" panose="020B0604030504040204" pitchFamily="50" charset="-128"/>
                <a:ea typeface="Meiryo UI" panose="020B0604030504040204" pitchFamily="50" charset="-128"/>
              </a:rPr>
              <a:t>9</a:t>
            </a:fld>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03521E9-AFF5-4400-B327-80F9B89C70E6}"/>
              </a:ext>
            </a:extLst>
          </p:cNvPr>
          <p:cNvSpPr txBox="1"/>
          <p:nvPr/>
        </p:nvSpPr>
        <p:spPr>
          <a:xfrm>
            <a:off x="1385576" y="296608"/>
            <a:ext cx="7171628" cy="400110"/>
          </a:xfrm>
          <a:prstGeom prst="rect">
            <a:avLst/>
          </a:prstGeom>
          <a:noFill/>
        </p:spPr>
        <p:txBody>
          <a:bodyPr wrap="square">
            <a:spAutoFit/>
          </a:bodyPr>
          <a:lstStyle/>
          <a:p>
            <a:r>
              <a:rPr lang="en-US" altLang="ja-JP" sz="2000" b="1" dirty="0"/>
              <a:t>FSM 2 </a:t>
            </a:r>
            <a:r>
              <a:rPr lang="ja-JP" altLang="en-US" sz="2000" b="1" dirty="0"/>
              <a:t>トップマネジメントのコミットメントと食品安全文化</a:t>
            </a:r>
          </a:p>
        </p:txBody>
      </p:sp>
      <p:sp>
        <p:nvSpPr>
          <p:cNvPr id="9" name="テキスト ボックス 8">
            <a:extLst>
              <a:ext uri="{FF2B5EF4-FFF2-40B4-BE49-F238E27FC236}">
                <a16:creationId xmlns:a16="http://schemas.microsoft.com/office/drawing/2014/main" id="{4D2F5F0E-345C-4847-87B6-4C1D3900D607}"/>
              </a:ext>
            </a:extLst>
          </p:cNvPr>
          <p:cNvSpPr txBox="1"/>
          <p:nvPr/>
        </p:nvSpPr>
        <p:spPr>
          <a:xfrm>
            <a:off x="561422" y="896947"/>
            <a:ext cx="147177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要求事項</a:t>
            </a:r>
          </a:p>
        </p:txBody>
      </p:sp>
      <p:pic>
        <p:nvPicPr>
          <p:cNvPr id="4" name="図 3">
            <a:extLst>
              <a:ext uri="{FF2B5EF4-FFF2-40B4-BE49-F238E27FC236}">
                <a16:creationId xmlns:a16="http://schemas.microsoft.com/office/drawing/2014/main" id="{EAD6DE1F-B921-4167-A0E2-EC3982F87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61534" y="5355454"/>
            <a:ext cx="1091004" cy="1277418"/>
          </a:xfrm>
          <a:prstGeom prst="rect">
            <a:avLst/>
          </a:prstGeom>
        </p:spPr>
      </p:pic>
      <p:sp>
        <p:nvSpPr>
          <p:cNvPr id="7" name="吹き出し: 角を丸めた四角形 6">
            <a:extLst>
              <a:ext uri="{FF2B5EF4-FFF2-40B4-BE49-F238E27FC236}">
                <a16:creationId xmlns:a16="http://schemas.microsoft.com/office/drawing/2014/main" id="{5DD4475D-3F18-4CE7-9BAA-7960C2C177AB}"/>
              </a:ext>
            </a:extLst>
          </p:cNvPr>
          <p:cNvSpPr/>
          <p:nvPr/>
        </p:nvSpPr>
        <p:spPr>
          <a:xfrm>
            <a:off x="4694817" y="4749964"/>
            <a:ext cx="6658983" cy="1524830"/>
          </a:xfrm>
          <a:prstGeom prst="wedgeRoundRectCallout">
            <a:avLst>
              <a:gd name="adj1" fmla="val -59354"/>
              <a:gd name="adj2" fmla="val 1590"/>
              <a:gd name="adj3" fmla="val 16667"/>
            </a:avLst>
          </a:prstGeom>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dirty="0"/>
              <a:t>C</a:t>
            </a:r>
            <a:r>
              <a:rPr kumimoji="1" lang="ja-JP" altLang="en-US" dirty="0"/>
              <a:t>は食品安全文化の項目が追加されています。</a:t>
            </a:r>
            <a:endParaRPr kumimoji="1" lang="en-US" altLang="ja-JP" dirty="0"/>
          </a:p>
          <a:p>
            <a:r>
              <a:rPr lang="ja-JP" altLang="en-US" dirty="0"/>
              <a:t>しかし、従業員とのコミュニケーション、改善提案など既にされていませんか？　従業員の声ボックス、置いていませんか？？</a:t>
            </a:r>
            <a:endParaRPr lang="en-US" altLang="ja-JP" dirty="0"/>
          </a:p>
          <a:p>
            <a:r>
              <a:rPr lang="en-US" altLang="ja-JP" dirty="0"/>
              <a:t>FSM 26 </a:t>
            </a:r>
            <a:r>
              <a:rPr lang="ja-JP" altLang="en-US" dirty="0"/>
              <a:t>従業員からの改善提案の活用を</a:t>
            </a:r>
            <a:r>
              <a:rPr lang="en-US" altLang="ja-JP" dirty="0"/>
              <a:t>FSM</a:t>
            </a:r>
            <a:r>
              <a:rPr lang="ja-JP" altLang="en-US" dirty="0"/>
              <a:t>にも組み込んでいます。</a:t>
            </a:r>
            <a:endParaRPr kumimoji="1" lang="ja-JP" altLang="en-US" dirty="0"/>
          </a:p>
        </p:txBody>
      </p:sp>
      <p:pic>
        <p:nvPicPr>
          <p:cNvPr id="13" name="図 12">
            <a:extLst>
              <a:ext uri="{FF2B5EF4-FFF2-40B4-BE49-F238E27FC236}">
                <a16:creationId xmlns:a16="http://schemas.microsoft.com/office/drawing/2014/main" id="{3A48D5A2-822C-16DB-FAA6-36B453602451}"/>
              </a:ext>
            </a:extLst>
          </p:cNvPr>
          <p:cNvPicPr>
            <a:picLocks noChangeAspect="1"/>
          </p:cNvPicPr>
          <p:nvPr/>
        </p:nvPicPr>
        <p:blipFill>
          <a:blip r:embed="rId5"/>
          <a:stretch>
            <a:fillRect/>
          </a:stretch>
        </p:blipFill>
        <p:spPr>
          <a:xfrm>
            <a:off x="696000" y="1345621"/>
            <a:ext cx="10800000" cy="3308333"/>
          </a:xfrm>
          <a:prstGeom prst="rect">
            <a:avLst/>
          </a:prstGeom>
        </p:spPr>
      </p:pic>
    </p:spTree>
    <p:extLst>
      <p:ext uri="{BB962C8B-B14F-4D97-AF65-F5344CB8AC3E}">
        <p14:creationId xmlns:p14="http://schemas.microsoft.com/office/powerpoint/2010/main" val="23945339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18705</TotalTime>
  <Words>1627</Words>
  <Application>Microsoft Office PowerPoint</Application>
  <PresentationFormat>ワイド画面</PresentationFormat>
  <Paragraphs>190</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Meiryo UI</vt:lpstr>
      <vt:lpstr>游ゴシック</vt:lpstr>
      <vt:lpstr>Arial</vt:lpstr>
      <vt:lpstr>Wingdings</vt:lpstr>
      <vt:lpstr>Office テーマ</vt:lpstr>
      <vt:lpstr>取り組みやすくなったJFS-BからJFS-Cへのステップアップ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JFSM事務局</dc:creator>
  <cp:lastModifiedBy>Ichikawa</cp:lastModifiedBy>
  <cp:revision>169</cp:revision>
  <dcterms:created xsi:type="dcterms:W3CDTF">2021-05-07T00:26:52Z</dcterms:created>
  <dcterms:modified xsi:type="dcterms:W3CDTF">2022-07-25T08:01:59Z</dcterms:modified>
</cp:coreProperties>
</file>